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Lst>
  <p:notesMasterIdLst>
    <p:notesMasterId r:id="rId22"/>
  </p:notesMasterIdLst>
  <p:sldIdLst>
    <p:sldId id="256" r:id="rId3"/>
    <p:sldId id="257" r:id="rId4"/>
    <p:sldId id="258" r:id="rId5"/>
    <p:sldId id="260" r:id="rId6"/>
    <p:sldId id="259" r:id="rId7"/>
    <p:sldId id="261" r:id="rId8"/>
    <p:sldId id="268" r:id="rId9"/>
    <p:sldId id="262" r:id="rId10"/>
    <p:sldId id="264" r:id="rId11"/>
    <p:sldId id="273" r:id="rId12"/>
    <p:sldId id="274" r:id="rId13"/>
    <p:sldId id="275" r:id="rId14"/>
    <p:sldId id="276" r:id="rId15"/>
    <p:sldId id="277" r:id="rId16"/>
    <p:sldId id="278" r:id="rId17"/>
    <p:sldId id="279" r:id="rId18"/>
    <p:sldId id="280" r:id="rId19"/>
    <p:sldId id="281" r:id="rId20"/>
    <p:sldId id="282"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3" roundtripDataSignature="AMtx7mhj4CwnrYdQZbGce6Ey0sLqA+D7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14"/>
    <p:restoredTop sz="94622"/>
  </p:normalViewPr>
  <p:slideViewPr>
    <p:cSldViewPr snapToGrid="0" snapToObjects="1">
      <p:cViewPr varScale="1">
        <p:scale>
          <a:sx n="112" d="100"/>
          <a:sy n="112"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Here’s the first draft of the presentation using the outline suggested by Peter. A few things to note: (1) This is work in progress and I’ll be refining it further (2) Some slides are empty, so we need to put relevant stuff there, including the results of the current job that you’re running (3) A couple places may have “TODO” written. That’s a note to myself to get something done. (4) The format and slide designs are only present in Microsoft Powerpoint and not in Google Slides, so unless you have that, you can just add stuff and leave the design/formatting to me.</a:t>
            </a: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138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post-processing algorithm in</a:t>
            </a:r>
            <a:br>
              <a:rPr lang="en-US" dirty="0"/>
            </a:br>
            <a:r>
              <a:rPr lang="en-US" sz="1100" b="0" i="0" u="none" strike="noStrike" cap="none" dirty="0">
                <a:solidFill>
                  <a:srgbClr val="000000"/>
                </a:solidFill>
                <a:effectLst/>
                <a:latin typeface="Arial"/>
                <a:ea typeface="Arial"/>
                <a:cs typeface="Arial"/>
                <a:sym typeface="Arial"/>
              </a:rPr>
              <a:t>(Mu and Viswanath, 2018) tries to improve word</a:t>
            </a:r>
            <a:br>
              <a:rPr lang="en-US" dirty="0"/>
            </a:br>
            <a:r>
              <a:rPr lang="en-US" sz="1100" b="0" i="0" u="none" strike="noStrike" cap="none" dirty="0">
                <a:solidFill>
                  <a:srgbClr val="000000"/>
                </a:solidFill>
                <a:effectLst/>
                <a:latin typeface="Arial"/>
                <a:ea typeface="Arial"/>
                <a:cs typeface="Arial"/>
                <a:sym typeface="Arial"/>
              </a:rPr>
              <a:t>embeddings by projecting the embeddings away</a:t>
            </a:r>
            <a:br>
              <a:rPr lang="en-US" dirty="0"/>
            </a:br>
            <a:r>
              <a:rPr lang="en-US" sz="1100" b="0" i="0" u="none" strike="noStrike" cap="none" dirty="0">
                <a:solidFill>
                  <a:srgbClr val="000000"/>
                </a:solidFill>
                <a:effectLst/>
                <a:latin typeface="Arial"/>
                <a:ea typeface="Arial"/>
                <a:cs typeface="Arial"/>
                <a:sym typeface="Arial"/>
              </a:rPr>
              <a:t>from the most dominant directions and considerably improves their performance by making them</a:t>
            </a:r>
            <a:br>
              <a:rPr lang="en-US" dirty="0"/>
            </a:br>
            <a:r>
              <a:rPr lang="en-US" sz="1100" b="0" i="0" u="none" strike="noStrike" cap="none" dirty="0">
                <a:solidFill>
                  <a:srgbClr val="000000"/>
                </a:solidFill>
                <a:effectLst/>
                <a:latin typeface="Arial"/>
                <a:ea typeface="Arial"/>
                <a:cs typeface="Arial"/>
                <a:sym typeface="Arial"/>
              </a:rPr>
              <a:t>more discriminative"</a:t>
            </a:r>
            <a:br>
              <a:rPr lang="en-US" dirty="0"/>
            </a:br>
            <a:r>
              <a:rPr lang="en-US" sz="1100" b="0" i="0" u="none" strike="noStrike" cap="none" dirty="0">
                <a:solidFill>
                  <a:srgbClr val="000000"/>
                </a:solidFill>
                <a:effectLst/>
                <a:latin typeface="Arial"/>
                <a:ea typeface="Arial"/>
                <a:cs typeface="Arial"/>
                <a:sym typeface="Arial"/>
              </a:rPr>
              <a:t>- page 1 Raunak et al.</a:t>
            </a:r>
            <a:br>
              <a:rPr lang="en-US" dirty="0"/>
            </a:br>
            <a:br>
              <a:rPr lang="en-US" dirty="0"/>
            </a:br>
            <a:r>
              <a:rPr lang="en-US" sz="1100" b="0" i="0" u="none" strike="noStrike" cap="none" dirty="0">
                <a:solidFill>
                  <a:srgbClr val="000000"/>
                </a:solidFill>
                <a:effectLst/>
                <a:latin typeface="Arial"/>
                <a:ea typeface="Arial"/>
                <a:cs typeface="Arial"/>
                <a:sym typeface="Arial"/>
              </a:rPr>
              <a:t>"(Mu and Viswanath, 2018) presents a simple postprocessing algorithm that renders off-the-shelf</a:t>
            </a:r>
            <a:br>
              <a:rPr lang="en-US" dirty="0"/>
            </a:br>
            <a:r>
              <a:rPr lang="en-US" sz="1100" b="0" i="0" u="none" strike="noStrike" cap="none" dirty="0">
                <a:solidFill>
                  <a:srgbClr val="000000"/>
                </a:solidFill>
                <a:effectLst/>
                <a:latin typeface="Arial"/>
                <a:ea typeface="Arial"/>
                <a:cs typeface="Arial"/>
                <a:sym typeface="Arial"/>
              </a:rPr>
              <a:t>word embeddings even stronger, as measured on</a:t>
            </a:r>
            <a:br>
              <a:rPr lang="en-US" dirty="0"/>
            </a:br>
            <a:r>
              <a:rPr lang="en-US" sz="1100" b="0" i="0" u="none" strike="noStrike" cap="none" dirty="0">
                <a:solidFill>
                  <a:srgbClr val="000000"/>
                </a:solidFill>
                <a:effectLst/>
                <a:latin typeface="Arial"/>
                <a:ea typeface="Arial"/>
                <a:cs typeface="Arial"/>
                <a:sym typeface="Arial"/>
              </a:rPr>
              <a:t>a number of lexical-level and sentence-level tasks.</a:t>
            </a:r>
            <a:br>
              <a:rPr lang="en-US" dirty="0"/>
            </a:br>
            <a:r>
              <a:rPr lang="en-US" sz="1100" b="0" i="0" u="none" strike="noStrike" cap="none" dirty="0">
                <a:solidFill>
                  <a:srgbClr val="000000"/>
                </a:solidFill>
                <a:effectLst/>
                <a:latin typeface="Arial"/>
                <a:ea typeface="Arial"/>
                <a:cs typeface="Arial"/>
                <a:sym typeface="Arial"/>
              </a:rPr>
              <a:t>The algorithm is based on the geometrical observations that the word embeddings (across all representations such as Glove, word2vec etc.) have a</a:t>
            </a:r>
            <a:br>
              <a:rPr lang="en-US" dirty="0"/>
            </a:br>
            <a:r>
              <a:rPr lang="en-US" sz="1100" b="0" i="0" u="none" strike="noStrike" cap="none" dirty="0">
                <a:solidFill>
                  <a:srgbClr val="000000"/>
                </a:solidFill>
                <a:effectLst/>
                <a:latin typeface="Arial"/>
                <a:ea typeface="Arial"/>
                <a:cs typeface="Arial"/>
                <a:sym typeface="Arial"/>
              </a:rPr>
              <a:t>large mean vector and most of their energy, after</a:t>
            </a:r>
            <a:br>
              <a:rPr lang="en-US" dirty="0"/>
            </a:br>
            <a:r>
              <a:rPr lang="en-US" sz="1100" b="0" i="0" u="none" strike="noStrike" cap="none" dirty="0">
                <a:solidFill>
                  <a:srgbClr val="000000"/>
                </a:solidFill>
                <a:effectLst/>
                <a:latin typeface="Arial"/>
                <a:ea typeface="Arial"/>
                <a:cs typeface="Arial"/>
                <a:sym typeface="Arial"/>
              </a:rPr>
              <a:t>subtracting the mean vector is located in a subspace of about 8 dimensions. Since, all embeddings share a common mean vector and all embeddings have the same dominating directions, both of</a:t>
            </a:r>
            <a:br>
              <a:rPr lang="en-US" dirty="0"/>
            </a:br>
            <a:r>
              <a:rPr lang="en-US" sz="1100" b="0" i="0" u="none" strike="noStrike" cap="none" dirty="0">
                <a:solidFill>
                  <a:srgbClr val="000000"/>
                </a:solidFill>
                <a:effectLst/>
                <a:latin typeface="Arial"/>
                <a:ea typeface="Arial"/>
                <a:cs typeface="Arial"/>
                <a:sym typeface="Arial"/>
              </a:rPr>
              <a:t>which strongly influence the representations, eliminating them makes the embeddings stronger. "</a:t>
            </a:r>
            <a:br>
              <a:rPr lang="en-US" dirty="0"/>
            </a:br>
            <a:r>
              <a:rPr lang="en-US" sz="1100" b="0" i="0" u="none" strike="noStrike" cap="none" dirty="0">
                <a:solidFill>
                  <a:srgbClr val="000000"/>
                </a:solidFill>
                <a:effectLst/>
                <a:latin typeface="Arial"/>
                <a:ea typeface="Arial"/>
                <a:cs typeface="Arial"/>
                <a:sym typeface="Arial"/>
              </a:rPr>
              <a:t>- page 2 Raunak et al.</a:t>
            </a:r>
            <a:br>
              <a:rPr lang="en-US" dirty="0"/>
            </a:br>
            <a:br>
              <a:rPr lang="en-US" dirty="0"/>
            </a:br>
            <a:r>
              <a:rPr lang="en-US" sz="1100" b="0" i="0" u="none" strike="noStrike" cap="none" dirty="0">
                <a:solidFill>
                  <a:srgbClr val="000000"/>
                </a:solidFill>
                <a:effectLst/>
                <a:latin typeface="Arial"/>
                <a:ea typeface="Arial"/>
                <a:cs typeface="Arial"/>
                <a:sym typeface="Arial"/>
              </a:rPr>
              <a:t>Post Processing Algorithm PPA(X, D):</a:t>
            </a:r>
            <a:br>
              <a:rPr lang="en-US" dirty="0"/>
            </a:br>
            <a:br>
              <a:rPr lang="en-US" dirty="0"/>
            </a:br>
            <a:r>
              <a:rPr lang="en-US" sz="1100" b="0" i="0" u="none" strike="noStrike" cap="none" dirty="0">
                <a:solidFill>
                  <a:srgbClr val="000000"/>
                </a:solidFill>
                <a:effectLst/>
                <a:latin typeface="Arial"/>
                <a:ea typeface="Arial"/>
                <a:cs typeface="Arial"/>
                <a:sym typeface="Arial"/>
              </a:rPr>
              <a:t>subtract the mean</a:t>
            </a:r>
            <a:br>
              <a:rPr lang="en-US" dirty="0"/>
            </a:br>
            <a:r>
              <a:rPr lang="en-US" sz="1100" b="0" i="0" u="none" strike="noStrike" cap="none" dirty="0">
                <a:solidFill>
                  <a:srgbClr val="000000"/>
                </a:solidFill>
                <a:effectLst/>
                <a:latin typeface="Arial"/>
                <a:ea typeface="Arial"/>
                <a:cs typeface="Arial"/>
                <a:sym typeface="Arial"/>
              </a:rPr>
              <a:t>compute PCA components</a:t>
            </a:r>
            <a:br>
              <a:rPr lang="en-US" dirty="0"/>
            </a:br>
            <a:r>
              <a:rPr lang="en-US" sz="1100" b="0" i="0" u="none" strike="noStrike" cap="none" dirty="0">
                <a:solidFill>
                  <a:srgbClr val="000000"/>
                </a:solidFill>
                <a:effectLst/>
                <a:latin typeface="Arial"/>
                <a:ea typeface="Arial"/>
                <a:cs typeface="Arial"/>
                <a:sym typeface="Arial"/>
              </a:rPr>
              <a:t>subtract from each vector in X the direction explained by principle component </a:t>
            </a:r>
            <a:r>
              <a:rPr lang="en-US" sz="1100" b="0" i="0" u="none" strike="noStrike" cap="none" dirty="0" err="1">
                <a:solidFill>
                  <a:srgbClr val="000000"/>
                </a:solidFill>
                <a:effectLst/>
                <a:latin typeface="Arial"/>
                <a:ea typeface="Arial"/>
                <a:cs typeface="Arial"/>
                <a:sym typeface="Arial"/>
              </a:rPr>
              <a:t>ui</a:t>
            </a:r>
            <a:r>
              <a:rPr lang="en-US" sz="1100" b="0" i="0" u="none" strike="noStrike" cap="none">
                <a:solidFill>
                  <a:srgbClr val="000000"/>
                </a:solidFill>
                <a:effectLst/>
                <a:latin typeface="Arial"/>
                <a:ea typeface="Arial"/>
                <a:cs typeface="Arial"/>
                <a:sym typeface="Arial"/>
              </a:rPr>
              <a:t> of D</a:t>
            </a:r>
            <a:br>
              <a:rPr lang="en-US"/>
            </a:br>
            <a:br>
              <a:rPr lang="en-US"/>
            </a:br>
            <a:r>
              <a:rPr lang="en-US" sz="1100" b="0" i="0" u="none" strike="noStrike" cap="none">
                <a:solidFill>
                  <a:srgbClr val="000000"/>
                </a:solidFill>
                <a:effectLst/>
                <a:latin typeface="Arial"/>
                <a:ea typeface="Arial"/>
                <a:cs typeface="Arial"/>
                <a:sym typeface="Arial"/>
              </a:rPr>
              <a:t>"This makes the individual word vectors more ‘discriminative’, hence, improving their</a:t>
            </a:r>
            <a:br>
              <a:rPr lang="en-US"/>
            </a:br>
            <a:r>
              <a:rPr lang="en-US" sz="1100" b="0" i="0" u="none" strike="noStrike" cap="none">
                <a:solidFill>
                  <a:srgbClr val="000000"/>
                </a:solidFill>
                <a:effectLst/>
                <a:latin typeface="Arial"/>
                <a:ea typeface="Arial"/>
                <a:cs typeface="Arial"/>
                <a:sym typeface="Arial"/>
              </a:rPr>
              <a:t>quality, as validated on several benchmarks in (Mu</a:t>
            </a:r>
            <a:br>
              <a:rPr lang="en-US"/>
            </a:br>
            <a:r>
              <a:rPr lang="en-US" sz="1100" b="0" i="0" u="none" strike="noStrike" cap="none">
                <a:solidFill>
                  <a:srgbClr val="000000"/>
                </a:solidFill>
                <a:effectLst/>
                <a:latin typeface="Arial"/>
                <a:ea typeface="Arial"/>
                <a:cs typeface="Arial"/>
                <a:sym typeface="Arial"/>
              </a:rPr>
              <a:t>and Viswanath, 2018)."</a:t>
            </a:r>
            <a:br>
              <a:rPr lang="en-US"/>
            </a:br>
            <a:br>
              <a:rPr lang="en-US"/>
            </a:br>
            <a:r>
              <a:rPr lang="en-US" sz="1100" b="0" i="0" u="none" strike="noStrike" cap="none">
                <a:solidFill>
                  <a:srgbClr val="000000"/>
                </a:solidFill>
                <a:effectLst/>
                <a:latin typeface="Arial"/>
                <a:ea typeface="Arial"/>
                <a:cs typeface="Arial"/>
                <a:sym typeface="Arial"/>
              </a:rPr>
              <a:t>- page 2 Raunak et al.</a:t>
            </a: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884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 post processing makes word embeddings more discriminative by removing variation from the top components after applying PCA.</a:t>
            </a:r>
            <a:endParaRPr dirty="0"/>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517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26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740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058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214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62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334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63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AE3E-CED2-6849-B435-462772591B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FDA7-2D9C-434A-8CA1-BCEB7CB827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AB12AB-595E-CA4E-BA84-DD42FB0F0F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49B99B5-BF70-194F-99F3-1A0E7CD70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080D8-C582-3745-9AEC-C7D15618B4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252929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7E6E-B79A-654F-81FC-F41EDD6F4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4C9AE-4A9D-764C-93D6-F0DF5EA911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E55BFE-B4F8-934D-9E55-AC4C2C9149F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D48C8E-A58C-4549-828E-8DC068C7D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C4E2E8-9C62-584E-97C7-841A18E1C7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3506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D2B6-C463-D048-8409-39417A9A0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F8BED-8F81-8D4B-B7EF-F7BC6C862D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9B5EAE-F05F-674F-8C28-C16C52CA6FF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CAF6EDC-8E2D-2842-8944-9F423F0C8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F837A-8D69-0541-B28F-9C56095789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80627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BC6F-C958-E645-BD13-EC9681F00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27FADE-C965-2B42-B2DC-966671BCA3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537FC-9F45-4D4D-A99D-0579C45A97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5E0F6-8FB5-1442-BF87-0F9F6CCEAE0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C8CEA1-9691-0A49-A5FA-2F7B2BD49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E960A-FA23-D045-BF44-8CF050FDF9C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630277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1481-6D13-C846-97FF-B1961059C5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46856-7EE5-FB46-B7B8-421403B91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27F47-D39E-3042-880F-D2CB59231A1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7A62A9-4F56-1D48-B7F9-04F22FF60A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DF0BE1-1A63-0A46-910F-F15AA77E96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14979C-A371-0145-B0D8-AB4054C5DE4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D5189BB-7E71-BF4C-80AE-640721B0F2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8B41D3-2D08-8D49-9833-CE22EE26C6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57245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F3FF-DA3D-1E49-A6D3-A69BEEDF03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DC1EB1-DA85-3E4D-AF0A-93254D25BAB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92E20D6-544A-8A46-B8AB-396F90AB52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ABC523-5FBB-814B-B600-3313FAA803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4296197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B3640-3B27-E543-8E20-1CC3B68A04C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9CCE9F0-819A-DF40-BD3E-A9DA8C683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FC5DC4-EC6D-9346-885E-5E9E4C278E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118934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21C7-9652-0B43-8812-929587792B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AFA65F-FE72-5A45-A146-8746B4217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82CF60-6428-9441-86F2-016E2FE90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7CD07C-2343-ED46-9046-8738E0500A4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507902C-4B47-FE42-AB58-1894703D4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F3B91-0104-DB4D-9597-CE31E454C3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87104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D831-7AEA-BA4D-8628-01AA3A6BD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0EC04B-5A81-A64F-8877-A9B8E5BB12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B93F44-C9AB-A64D-B91C-862FCAE12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5A7B8C-9154-A549-AAA5-BE32197883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CAB306-F546-2148-B014-00A56DE3D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F2191-DB93-B445-A0B1-450E2A530F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301179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3AEE-293D-284C-984F-A5666D1BCA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0A9A23-E1A5-514B-AB9A-F17E9CBA13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F9185-1EDA-A340-A3AF-6689283571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DAC0C3D-E939-2145-8F3C-44BBE35E8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5BC06-7A90-2740-B6C5-EC872116A6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084401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98DE15-FC94-374B-A040-F3A64325E8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F964E-FBE8-E84A-91F3-FDB6BD1266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3E4FF-7079-FF47-B634-376673CB8E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79A6992-38D5-8749-A373-C2BA79531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AB40A-C4CF-5648-9AF5-1C1E8D354E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677657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65C4E-055C-9643-B41D-3F9089671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94F0EC-9A67-F84C-AE9D-B3CE01230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777CD-9FF1-9A49-ACDE-0FECBE18B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8F35375-6BB4-244A-BA2D-1DB7686521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03B1D9-6A37-464F-87C0-FDE4252220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56941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VLC/caffe/wiki/Model-Zoo" TargetMode="External"/><Relationship Id="rId7" Type="http://schemas.openxmlformats.org/officeDocument/2006/relationships/hyperlink" Target="https://ruder.io/word-embeddings-1/"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towardsdatascience.com/what-the-heck-is-word-embedding-b30f67f01c81"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www.aclweb.org/anthology/W19-4328.pdf" TargetMode="External"/><Relationship Id="rId5" Type="http://schemas.openxmlformats.org/officeDocument/2006/relationships/hyperlink" Target="https://openreview.net/forum?id=HkuGJ3kCb"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www.aclweb.org/anthology/W19-4328.pdf" TargetMode="External"/><Relationship Id="rId5" Type="http://schemas.openxmlformats.org/officeDocument/2006/relationships/hyperlink" Target="https://openreview.net/forum?id=HkuGJ3kCb"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nlp.stanford.edu/pubs/glove.pdf"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cdn.openai.com/better-language-models/language_models_are_unsupervised_multitask_learners.pdf" TargetMode="External"/><Relationship Id="rId4" Type="http://schemas.openxmlformats.org/officeDocument/2006/relationships/hyperlink" Target="https://arxiv.org/abs/1712.0940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003.00295.pdf"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ederated-learning-experiments/fl-text-models"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github.com/federated-learning-experiments/fl-text-models/tree/master/final_research_rep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hyperlink" Target="https://ai.googleblog.com/2017/04/federated-learning-collaborativ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medium.com/the-official-integrate-ai-blog/transfer-learning-explained-7d275c1e34e2"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seroundtable.com/google-bert-update-28427.html" TargetMode="External"/><Relationship Id="rId3" Type="http://schemas.openxmlformats.org/officeDocument/2006/relationships/image" Target="../media/image6.tif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hyperlink" Target="https://www.theverge.com/tldr/2017/5/14/15639784/hbo-silicon-valley-not-hotdog-app-download" TargetMode="External"/><Relationship Id="rId4" Type="http://schemas.openxmlformats.org/officeDocument/2006/relationships/hyperlink" Target="https://www.oreilly.com/content/not-hotdog-vs-mission-critical-ai-applications-for-the-enterpri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ai.googleblog.com/2017/04/federated-learning-collaborative.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colah.github.io/posts/2015-08-Understanding-LSTM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
          <p:cNvPicPr preferRelativeResize="0"/>
          <p:nvPr/>
        </p:nvPicPr>
        <p:blipFill rotWithShape="1">
          <a:blip r:embed="rId3">
            <a:alphaModFix/>
          </a:blip>
          <a:srcRect t="14614" r="-1" b="13234"/>
          <a:stretch/>
        </p:blipFill>
        <p:spPr>
          <a:xfrm>
            <a:off x="4547937" y="-5"/>
            <a:ext cx="7644062" cy="3681406"/>
          </a:xfrm>
          <a:prstGeom prst="rect">
            <a:avLst/>
          </a:prstGeom>
          <a:noFill/>
          <a:ln>
            <a:noFill/>
          </a:ln>
        </p:spPr>
      </p:pic>
      <p:pic>
        <p:nvPicPr>
          <p:cNvPr id="98" name="Google Shape;98;p1"/>
          <p:cNvPicPr preferRelativeResize="0"/>
          <p:nvPr/>
        </p:nvPicPr>
        <p:blipFill rotWithShape="1">
          <a:blip r:embed="rId4">
            <a:alphaModFix/>
          </a:blip>
          <a:srcRect t="16658" r="-1" b="23115"/>
          <a:stretch/>
        </p:blipFill>
        <p:spPr>
          <a:xfrm>
            <a:off x="4547938" y="3681409"/>
            <a:ext cx="7644062" cy="3176595"/>
          </a:xfrm>
          <a:prstGeom prst="rect">
            <a:avLst/>
          </a:prstGeom>
          <a:noFill/>
          <a:ln>
            <a:noFill/>
          </a:ln>
        </p:spPr>
      </p:pic>
      <p:sp>
        <p:nvSpPr>
          <p:cNvPr id="99" name="Google Shape;99;p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p:cNvSpPr txBox="1">
            <a:spLocks noGrp="1"/>
          </p:cNvSpPr>
          <p:nvPr>
            <p:ph type="ctrTitle"/>
          </p:nvPr>
        </p:nvSpPr>
        <p:spPr>
          <a:xfrm>
            <a:off x="838200" y="1115219"/>
            <a:ext cx="5395912"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ts val="4600"/>
              <a:buFont typeface="Calibri"/>
              <a:buNone/>
            </a:pPr>
            <a:r>
              <a:rPr lang="en-US" sz="4600">
                <a:solidFill>
                  <a:schemeClr val="lt1"/>
                </a:solidFill>
              </a:rPr>
              <a:t>Your Data, Your Rules: Pretraining Federated Text Models</a:t>
            </a:r>
            <a:endParaRPr/>
          </a:p>
        </p:txBody>
      </p:sp>
      <p:sp>
        <p:nvSpPr>
          <p:cNvPr id="101" name="Google Shape;101;p1"/>
          <p:cNvSpPr txBox="1">
            <a:spLocks noGrp="1"/>
          </p:cNvSpPr>
          <p:nvPr>
            <p:ph type="subTitle" idx="1"/>
          </p:nvPr>
        </p:nvSpPr>
        <p:spPr>
          <a:xfrm>
            <a:off x="838200" y="3902075"/>
            <a:ext cx="5395912" cy="1655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solidFill>
                  <a:schemeClr val="lt1"/>
                </a:solidFill>
              </a:rPr>
              <a:t>Students: Arjun Singh* &amp; Joel Stremmel*</a:t>
            </a:r>
            <a:endParaRPr/>
          </a:p>
          <a:p>
            <a:pPr marL="0" lvl="0" indent="0" algn="l" rtl="0">
              <a:lnSpc>
                <a:spcPct val="90000"/>
              </a:lnSpc>
              <a:spcBef>
                <a:spcPts val="1000"/>
              </a:spcBef>
              <a:spcAft>
                <a:spcPts val="0"/>
              </a:spcAft>
              <a:buClr>
                <a:schemeClr val="lt1"/>
              </a:buClr>
              <a:buSzPts val="2000"/>
              <a:buNone/>
            </a:pPr>
            <a:r>
              <a:rPr lang="en-US" sz="2000">
                <a:solidFill>
                  <a:schemeClr val="lt1"/>
                </a:solidFill>
              </a:rPr>
              <a:t>Mentors: Keith Rush and Peter Kairouz</a:t>
            </a:r>
            <a:endParaRPr/>
          </a:p>
          <a:p>
            <a:pPr marL="0" lvl="0" indent="0" algn="l" rtl="0">
              <a:lnSpc>
                <a:spcPct val="90000"/>
              </a:lnSpc>
              <a:spcBef>
                <a:spcPts val="1000"/>
              </a:spcBef>
              <a:spcAft>
                <a:spcPts val="0"/>
              </a:spcAft>
              <a:buClr>
                <a:schemeClr val="lt1"/>
              </a:buClr>
              <a:buSzPts val="2000"/>
              <a:buNone/>
            </a:pPr>
            <a:r>
              <a:rPr lang="en-US" sz="2000">
                <a:solidFill>
                  <a:schemeClr val="lt1"/>
                </a:solidFill>
              </a:rPr>
              <a:t>Instructor: Megan Hazen</a:t>
            </a:r>
            <a:endParaRPr/>
          </a:p>
        </p:txBody>
      </p:sp>
      <p:cxnSp>
        <p:nvCxnSpPr>
          <p:cNvPr id="102" name="Google Shape;102;p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p:nvPr/>
        </p:nvSpPr>
        <p:spPr>
          <a:xfrm>
            <a:off x="3048" y="365125"/>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Google Shape;159;p8"/>
          <p:cNvSpPr/>
          <p:nvPr/>
        </p:nvSpPr>
        <p:spPr>
          <a:xfrm rot="10800000" flipH="1">
            <a:off x="1" y="0"/>
            <a:ext cx="7539895" cy="6858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Google Shape;160;p8"/>
          <p:cNvSpPr/>
          <p:nvPr/>
        </p:nvSpPr>
        <p:spPr>
          <a:xfrm rot="10800000" flipH="1">
            <a:off x="0" y="20242"/>
            <a:ext cx="7092985" cy="6858000"/>
          </a:xfrm>
          <a:custGeom>
            <a:avLst/>
            <a:gdLst/>
            <a:ahLst/>
            <a:cxnLst/>
            <a:rect l="l" t="t" r="r" b="b"/>
            <a:pathLst>
              <a:path w="7092985" h="6858000" extrusionOk="0">
                <a:moveTo>
                  <a:pt x="7092985" y="6858000"/>
                </a:moveTo>
                <a:lnTo>
                  <a:pt x="0" y="6858000"/>
                </a:lnTo>
                <a:lnTo>
                  <a:pt x="0" y="0"/>
                </a:lnTo>
                <a:lnTo>
                  <a:pt x="3916831"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 name="Google Shape;161;p8"/>
          <p:cNvSpPr txBox="1">
            <a:spLocks noGrp="1"/>
          </p:cNvSpPr>
          <p:nvPr>
            <p:ph type="title"/>
          </p:nvPr>
        </p:nvSpPr>
        <p:spPr>
          <a:xfrm>
            <a:off x="838199" y="365125"/>
            <a:ext cx="55299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dirty="0">
                <a:solidFill>
                  <a:schemeClr val="bg1"/>
                </a:solidFill>
              </a:rPr>
              <a:t>Word Embeddings</a:t>
            </a:r>
            <a:endParaRPr dirty="0">
              <a:solidFill>
                <a:schemeClr val="bg1"/>
              </a:solidFill>
            </a:endParaRPr>
          </a:p>
        </p:txBody>
      </p:sp>
      <p:sp>
        <p:nvSpPr>
          <p:cNvPr id="162" name="Google Shape;162;p8"/>
          <p:cNvSpPr txBox="1">
            <a:spLocks noGrp="1"/>
          </p:cNvSpPr>
          <p:nvPr>
            <p:ph idx="1"/>
          </p:nvPr>
        </p:nvSpPr>
        <p:spPr>
          <a:xfrm>
            <a:off x="838199" y="1825625"/>
            <a:ext cx="4142091" cy="3399518"/>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1700"/>
            </a:pPr>
            <a:r>
              <a:rPr lang="en-US" sz="1700" dirty="0">
                <a:solidFill>
                  <a:schemeClr val="bg1"/>
                </a:solidFill>
              </a:rPr>
              <a:t>“You shall know a word by the company it keeps” - John Rupert Firth</a:t>
            </a:r>
          </a:p>
          <a:p>
            <a:pPr marL="228600" lvl="0" indent="-228600">
              <a:spcBef>
                <a:spcPts val="0"/>
              </a:spcBef>
              <a:buSzPts val="1700"/>
            </a:pPr>
            <a:endParaRPr lang="en-US" sz="1700" dirty="0">
              <a:solidFill>
                <a:schemeClr val="bg1"/>
              </a:solidFill>
            </a:endParaRPr>
          </a:p>
          <a:p>
            <a:pPr marL="228600" lvl="0" indent="-228600">
              <a:spcBef>
                <a:spcPts val="0"/>
              </a:spcBef>
              <a:buSzPts val="1700"/>
            </a:pPr>
            <a:r>
              <a:rPr lang="en-US" sz="1700" dirty="0">
                <a:solidFill>
                  <a:schemeClr val="bg1"/>
                </a:solidFill>
              </a:rPr>
              <a:t>Word2vec and Glove are to NLP what </a:t>
            </a:r>
            <a:r>
              <a:rPr lang="en-US" sz="1700" u="sng" dirty="0">
                <a:solidFill>
                  <a:schemeClr val="hlink"/>
                </a:solidFill>
                <a:hlinkClick r:id="rId3"/>
              </a:rPr>
              <a:t>VGGNet</a:t>
            </a:r>
            <a:r>
              <a:rPr lang="en-US" sz="1700" dirty="0"/>
              <a:t> </a:t>
            </a:r>
            <a:r>
              <a:rPr lang="en-US" sz="1700" dirty="0">
                <a:solidFill>
                  <a:schemeClr val="bg1"/>
                </a:solidFill>
              </a:rPr>
              <a:t>is to vision: intelligent weight initialization</a:t>
            </a:r>
          </a:p>
          <a:p>
            <a:pPr marL="228600" lvl="0" indent="-228600">
              <a:spcBef>
                <a:spcPts val="0"/>
              </a:spcBef>
              <a:buSzPts val="1700"/>
            </a:pPr>
            <a:endParaRPr lang="en-US" sz="1700" dirty="0">
              <a:solidFill>
                <a:schemeClr val="bg1"/>
              </a:solidFill>
            </a:endParaRPr>
          </a:p>
          <a:p>
            <a:pPr marL="228600" lvl="0" indent="-228600">
              <a:spcBef>
                <a:spcPts val="0"/>
              </a:spcBef>
              <a:buSzPts val="1700"/>
            </a:pPr>
            <a:r>
              <a:rPr lang="en-US" sz="1700" dirty="0">
                <a:solidFill>
                  <a:schemeClr val="bg1"/>
                </a:solidFill>
              </a:rPr>
              <a:t>Large text DNNs are prohibitively large for federated training at present, but  information from large networks can be captured in word embeddings</a:t>
            </a:r>
          </a:p>
          <a:p>
            <a:pPr marL="228600" lvl="0" indent="-228600">
              <a:spcBef>
                <a:spcPts val="0"/>
              </a:spcBef>
              <a:buSzPts val="1700"/>
            </a:pPr>
            <a:endParaRPr lang="en-US" sz="1700" dirty="0"/>
          </a:p>
          <a:p>
            <a:pPr marL="228600" lvl="0" indent="-228600">
              <a:spcBef>
                <a:spcPts val="0"/>
              </a:spcBef>
              <a:buSzPts val="1700"/>
            </a:pPr>
            <a:endParaRPr lang="en-US" sz="1700" dirty="0"/>
          </a:p>
          <a:p>
            <a:pPr marL="228600" lvl="0" indent="-228600">
              <a:spcBef>
                <a:spcPts val="0"/>
              </a:spcBef>
              <a:buSzPts val="1700"/>
            </a:pPr>
            <a:endParaRPr lang="en-US" sz="1700" dirty="0"/>
          </a:p>
          <a:p>
            <a:pPr marL="228600" lvl="0" indent="-228600">
              <a:spcBef>
                <a:spcPts val="0"/>
              </a:spcBef>
              <a:buSzPts val="1700"/>
            </a:pPr>
            <a:endParaRPr dirty="0"/>
          </a:p>
        </p:txBody>
      </p:sp>
      <p:pic>
        <p:nvPicPr>
          <p:cNvPr id="163" name="Google Shape;163;p8"/>
          <p:cNvPicPr preferRelativeResize="0"/>
          <p:nvPr/>
        </p:nvPicPr>
        <p:blipFill rotWithShape="1">
          <a:blip r:embed="rId4">
            <a:alphaModFix/>
          </a:blip>
          <a:srcRect/>
          <a:stretch/>
        </p:blipFill>
        <p:spPr>
          <a:xfrm>
            <a:off x="6248789" y="3449242"/>
            <a:ext cx="5062676" cy="3399518"/>
          </a:xfrm>
          <a:prstGeom prst="rect">
            <a:avLst/>
          </a:prstGeom>
          <a:noFill/>
          <a:ln>
            <a:noFill/>
          </a:ln>
        </p:spPr>
      </p:pic>
      <p:pic>
        <p:nvPicPr>
          <p:cNvPr id="164" name="Google Shape;164;p8"/>
          <p:cNvPicPr preferRelativeResize="0"/>
          <p:nvPr/>
        </p:nvPicPr>
        <p:blipFill rotWithShape="1">
          <a:blip r:embed="rId5">
            <a:alphaModFix/>
          </a:blip>
          <a:srcRect/>
          <a:stretch/>
        </p:blipFill>
        <p:spPr>
          <a:xfrm>
            <a:off x="7633888" y="179213"/>
            <a:ext cx="3878396" cy="3170589"/>
          </a:xfrm>
          <a:prstGeom prst="rect">
            <a:avLst/>
          </a:prstGeom>
          <a:noFill/>
          <a:ln>
            <a:noFill/>
          </a:ln>
        </p:spPr>
      </p:pic>
      <p:sp>
        <p:nvSpPr>
          <p:cNvPr id="165" name="Google Shape;165;p8"/>
          <p:cNvSpPr/>
          <p:nvPr/>
        </p:nvSpPr>
        <p:spPr>
          <a:xfrm>
            <a:off x="-1" y="6163722"/>
            <a:ext cx="3285068" cy="6309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sng" strike="noStrike" cap="none" dirty="0">
                <a:solidFill>
                  <a:schemeClr val="lt1"/>
                </a:solidFill>
                <a:latin typeface="Calibri"/>
                <a:ea typeface="Calibri"/>
                <a:cs typeface="Calibri"/>
                <a:sym typeface="Calibri"/>
                <a:hlinkClick r:id="rId6"/>
              </a:rPr>
              <a:t>https://towardsdatascience.com/what-the-heck-is-word-embedding-b30f67f01c81</a:t>
            </a:r>
            <a:endParaRPr sz="1000" b="0" i="0" u="none" strike="noStrike" cap="none" dirty="0">
              <a:solidFill>
                <a:schemeClr val="lt1"/>
              </a:solidFill>
              <a:latin typeface="Calibri"/>
              <a:ea typeface="Calibri"/>
              <a:cs typeface="Calibri"/>
              <a:sym typeface="Calibri"/>
            </a:endParaRPr>
          </a:p>
          <a:p>
            <a:pPr marL="0" marR="0" lvl="0" indent="0" algn="l" rtl="0">
              <a:spcBef>
                <a:spcPts val="600"/>
              </a:spcBef>
              <a:spcAft>
                <a:spcPts val="0"/>
              </a:spcAft>
              <a:buNone/>
            </a:pPr>
            <a:r>
              <a:rPr lang="en-US" sz="1000" b="0" i="0" u="sng" strike="noStrike" cap="none" dirty="0">
                <a:solidFill>
                  <a:schemeClr val="lt1"/>
                </a:solidFill>
                <a:latin typeface="Calibri"/>
                <a:ea typeface="Calibri"/>
                <a:cs typeface="Calibri"/>
                <a:sym typeface="Calibri"/>
                <a:hlinkClick r:id="rId7"/>
              </a:rPr>
              <a:t>https://ruder.io/word-embeddings-1/</a:t>
            </a:r>
            <a:endParaRPr sz="1000" b="0" i="0" u="none" strike="noStrike" cap="none" dirty="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53A7922E-EA65-5943-8E93-CEB2632435A2}"/>
              </a:ext>
            </a:extLst>
          </p:cNvPr>
          <p:cNvSpPr txBox="1"/>
          <p:nvPr/>
        </p:nvSpPr>
        <p:spPr>
          <a:xfrm>
            <a:off x="6448579" y="4846746"/>
            <a:ext cx="1479557" cy="523220"/>
          </a:xfrm>
          <a:prstGeom prst="rect">
            <a:avLst/>
          </a:prstGeom>
          <a:solidFill>
            <a:schemeClr val="accent2">
              <a:lumMod val="75000"/>
            </a:schemeClr>
          </a:solidFill>
        </p:spPr>
        <p:txBody>
          <a:bodyPr wrap="square" rtlCol="0">
            <a:spAutoFit/>
          </a:bodyPr>
          <a:lstStyle/>
          <a:p>
            <a:r>
              <a:rPr lang="en-US" b="1" dirty="0">
                <a:solidFill>
                  <a:schemeClr val="bg1"/>
                </a:solidFill>
              </a:rPr>
              <a:t>Input Tokens </a:t>
            </a:r>
            <a:r>
              <a:rPr lang="en-US" dirty="0">
                <a:solidFill>
                  <a:schemeClr val="bg1"/>
                </a:solidFill>
              </a:rPr>
              <a:t>i.e. “cool”</a:t>
            </a:r>
          </a:p>
        </p:txBody>
      </p:sp>
    </p:spTree>
    <p:extLst>
      <p:ext uri="{BB962C8B-B14F-4D97-AF65-F5344CB8AC3E}">
        <p14:creationId xmlns:p14="http://schemas.microsoft.com/office/powerpoint/2010/main" val="55363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10"/>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000"/>
              <a:buFont typeface="Calibri"/>
              <a:buNone/>
            </a:pPr>
            <a:r>
              <a:rPr lang="en-US" sz="3000" dirty="0">
                <a:solidFill>
                  <a:srgbClr val="FFFFFF"/>
                </a:solidFill>
              </a:rPr>
              <a:t>Word Embeddings: Dimensionality Reduction Algorithm with PCA and Post-Processing </a:t>
            </a:r>
            <a:endParaRPr dirty="0"/>
          </a:p>
        </p:txBody>
      </p:sp>
      <p:cxnSp>
        <p:nvCxnSpPr>
          <p:cNvPr id="180" name="Google Shape;180;p10"/>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181" name="Google Shape;181;p10"/>
          <p:cNvPicPr preferRelativeResize="0"/>
          <p:nvPr/>
        </p:nvPicPr>
        <p:blipFill rotWithShape="1">
          <a:blip r:embed="rId3">
            <a:alphaModFix/>
          </a:blip>
          <a:srcRect/>
          <a:stretch/>
        </p:blipFill>
        <p:spPr>
          <a:xfrm>
            <a:off x="303098" y="2806027"/>
            <a:ext cx="5267021" cy="3239217"/>
          </a:xfrm>
          <a:prstGeom prst="rect">
            <a:avLst/>
          </a:prstGeom>
          <a:noFill/>
          <a:ln>
            <a:noFill/>
          </a:ln>
        </p:spPr>
      </p:pic>
      <p:cxnSp>
        <p:nvCxnSpPr>
          <p:cNvPr id="182" name="Google Shape;182;p10"/>
          <p:cNvCxnSpPr/>
          <p:nvPr/>
        </p:nvCxnSpPr>
        <p:spPr>
          <a:xfrm>
            <a:off x="5975601" y="2596835"/>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183" name="Google Shape;183;p10"/>
          <p:cNvPicPr preferRelativeResize="0"/>
          <p:nvPr/>
        </p:nvPicPr>
        <p:blipFill rotWithShape="1">
          <a:blip r:embed="rId4">
            <a:alphaModFix/>
          </a:blip>
          <a:srcRect/>
          <a:stretch/>
        </p:blipFill>
        <p:spPr>
          <a:xfrm>
            <a:off x="6250091" y="2806027"/>
            <a:ext cx="5723842" cy="3205351"/>
          </a:xfrm>
          <a:prstGeom prst="rect">
            <a:avLst/>
          </a:prstGeom>
          <a:noFill/>
          <a:ln>
            <a:noFill/>
          </a:ln>
        </p:spPr>
      </p:pic>
      <p:sp>
        <p:nvSpPr>
          <p:cNvPr id="2" name="TextBox 1">
            <a:extLst>
              <a:ext uri="{FF2B5EF4-FFF2-40B4-BE49-F238E27FC236}">
                <a16:creationId xmlns:a16="http://schemas.microsoft.com/office/drawing/2014/main" id="{9F39C559-4CDC-A340-AC73-67B174E13790}"/>
              </a:ext>
            </a:extLst>
          </p:cNvPr>
          <p:cNvSpPr txBox="1"/>
          <p:nvPr/>
        </p:nvSpPr>
        <p:spPr>
          <a:xfrm>
            <a:off x="6526924" y="6292665"/>
            <a:ext cx="5447010" cy="400110"/>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Mu and Viswanath. </a:t>
            </a:r>
            <a:r>
              <a:rPr lang="en-US" sz="1000" dirty="0">
                <a:latin typeface="Calibri" panose="020F0502020204030204" pitchFamily="34" charset="0"/>
                <a:cs typeface="Calibri" panose="020F0502020204030204" pitchFamily="34" charset="0"/>
                <a:hlinkClick r:id="rId5"/>
              </a:rPr>
              <a:t>“All-but-the-Top: Simple and Effective Postprocessing for Word Representations.”</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Raunak et al. </a:t>
            </a:r>
            <a:r>
              <a:rPr lang="en-US" sz="1000" dirty="0">
                <a:latin typeface="Calibri" panose="020F0502020204030204" pitchFamily="34" charset="0"/>
                <a:cs typeface="Calibri" panose="020F0502020204030204" pitchFamily="34" charset="0"/>
                <a:hlinkClick r:id="rId6"/>
              </a:rPr>
              <a:t>“Effective Dimensionality Reduction for Word Embeddings."</a:t>
            </a:r>
            <a:endParaRPr lang="en-US" sz="1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C4B8676-90C0-CB47-A1B6-8043FABA294E}"/>
              </a:ext>
            </a:extLst>
          </p:cNvPr>
          <p:cNvSpPr txBox="1"/>
          <p:nvPr/>
        </p:nvSpPr>
        <p:spPr>
          <a:xfrm>
            <a:off x="3592012" y="2190473"/>
            <a:ext cx="4767177" cy="430887"/>
          </a:xfrm>
          <a:prstGeom prst="rect">
            <a:avLst/>
          </a:prstGeom>
          <a:noFill/>
        </p:spPr>
        <p:txBody>
          <a:bodyPr wrap="square" rtlCol="0">
            <a:spAutoFit/>
          </a:bodyPr>
          <a:lstStyle/>
          <a:p>
            <a:r>
              <a:rPr lang="en-US" sz="2200" b="1" i="1" dirty="0">
                <a:solidFill>
                  <a:srgbClr val="C00000"/>
                </a:solidFill>
                <a:latin typeface="Calibri" panose="020F0502020204030204" pitchFamily="34" charset="0"/>
                <a:cs typeface="Calibri" panose="020F0502020204030204" pitchFamily="34" charset="0"/>
              </a:rPr>
              <a:t>What about really large embeddings?</a:t>
            </a:r>
          </a:p>
        </p:txBody>
      </p:sp>
    </p:spTree>
    <p:extLst>
      <p:ext uri="{BB962C8B-B14F-4D97-AF65-F5344CB8AC3E}">
        <p14:creationId xmlns:p14="http://schemas.microsoft.com/office/powerpoint/2010/main" val="371263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0" name="Google Shape;159;p8">
            <a:extLst>
              <a:ext uri="{FF2B5EF4-FFF2-40B4-BE49-F238E27FC236}">
                <a16:creationId xmlns:a16="http://schemas.microsoft.com/office/drawing/2014/main" id="{3C09663E-301A-A74C-AED0-C6F383A5BF1F}"/>
              </a:ext>
            </a:extLst>
          </p:cNvPr>
          <p:cNvSpPr/>
          <p:nvPr/>
        </p:nvSpPr>
        <p:spPr>
          <a:xfrm rot="10800000" flipH="1">
            <a:off x="686" y="0"/>
            <a:ext cx="7539895" cy="6858000"/>
          </a:xfrm>
          <a:custGeom>
            <a:avLst/>
            <a:gdLst/>
            <a:ahLst/>
            <a:cxnLst/>
            <a:rect l="l" t="t" r="r" b="b"/>
            <a:pathLst>
              <a:path w="7539895" h="6858000" extrusionOk="0">
                <a:moveTo>
                  <a:pt x="7539895" y="6858000"/>
                </a:moveTo>
                <a:lnTo>
                  <a:pt x="0" y="6858000"/>
                </a:lnTo>
                <a:lnTo>
                  <a:pt x="0" y="0"/>
                </a:lnTo>
                <a:lnTo>
                  <a:pt x="4363741" y="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B7CA819-4B8A-4C41-8A6D-E869CF5257C5}"/>
              </a:ext>
            </a:extLst>
          </p:cNvPr>
          <p:cNvPicPr>
            <a:picLocks noChangeAspect="1"/>
          </p:cNvPicPr>
          <p:nvPr/>
        </p:nvPicPr>
        <p:blipFill rotWithShape="1">
          <a:blip r:embed="rId3"/>
          <a:srcRect t="4336" b="24892"/>
          <a:stretch/>
        </p:blipFill>
        <p:spPr>
          <a:xfrm>
            <a:off x="7408780" y="3476954"/>
            <a:ext cx="4601803" cy="3153103"/>
          </a:xfrm>
          <a:prstGeom prst="rect">
            <a:avLst/>
          </a:prstGeom>
        </p:spPr>
      </p:pic>
      <p:pic>
        <p:nvPicPr>
          <p:cNvPr id="6" name="Picture 5">
            <a:extLst>
              <a:ext uri="{FF2B5EF4-FFF2-40B4-BE49-F238E27FC236}">
                <a16:creationId xmlns:a16="http://schemas.microsoft.com/office/drawing/2014/main" id="{C82CC4D4-DDC8-164E-8BCC-384EC940D289}"/>
              </a:ext>
            </a:extLst>
          </p:cNvPr>
          <p:cNvPicPr>
            <a:picLocks noChangeAspect="1"/>
          </p:cNvPicPr>
          <p:nvPr/>
        </p:nvPicPr>
        <p:blipFill rotWithShape="1">
          <a:blip r:embed="rId4"/>
          <a:srcRect t="4497" b="24892"/>
          <a:stretch/>
        </p:blipFill>
        <p:spPr>
          <a:xfrm>
            <a:off x="7441907" y="221590"/>
            <a:ext cx="4568676" cy="3033774"/>
          </a:xfrm>
          <a:prstGeom prst="rect">
            <a:avLst/>
          </a:prstGeom>
        </p:spPr>
      </p:pic>
      <p:sp>
        <p:nvSpPr>
          <p:cNvPr id="17" name="Google Shape;160;p8">
            <a:extLst>
              <a:ext uri="{FF2B5EF4-FFF2-40B4-BE49-F238E27FC236}">
                <a16:creationId xmlns:a16="http://schemas.microsoft.com/office/drawing/2014/main" id="{E69101E8-269E-1443-9885-C4F5D6911F2B}"/>
              </a:ext>
            </a:extLst>
          </p:cNvPr>
          <p:cNvSpPr/>
          <p:nvPr/>
        </p:nvSpPr>
        <p:spPr>
          <a:xfrm rot="10800000" flipH="1">
            <a:off x="687" y="0"/>
            <a:ext cx="7092985" cy="6858000"/>
          </a:xfrm>
          <a:custGeom>
            <a:avLst/>
            <a:gdLst/>
            <a:ahLst/>
            <a:cxnLst/>
            <a:rect l="l" t="t" r="r" b="b"/>
            <a:pathLst>
              <a:path w="7092985" h="6858000" extrusionOk="0">
                <a:moveTo>
                  <a:pt x="7092985" y="6858000"/>
                </a:moveTo>
                <a:lnTo>
                  <a:pt x="0" y="6858000"/>
                </a:lnTo>
                <a:lnTo>
                  <a:pt x="0" y="0"/>
                </a:lnTo>
                <a:lnTo>
                  <a:pt x="3916831" y="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62;p8">
            <a:extLst>
              <a:ext uri="{FF2B5EF4-FFF2-40B4-BE49-F238E27FC236}">
                <a16:creationId xmlns:a16="http://schemas.microsoft.com/office/drawing/2014/main" id="{88955743-0811-E042-A117-FFD854C4D8D1}"/>
              </a:ext>
            </a:extLst>
          </p:cNvPr>
          <p:cNvSpPr txBox="1">
            <a:spLocks noGrp="1"/>
          </p:cNvSpPr>
          <p:nvPr>
            <p:ph type="body" idx="1"/>
          </p:nvPr>
        </p:nvSpPr>
        <p:spPr>
          <a:xfrm>
            <a:off x="546351" y="2011352"/>
            <a:ext cx="4142091" cy="3399518"/>
          </a:xfrm>
          <a:prstGeom prst="rect">
            <a:avLst/>
          </a:prstGeom>
          <a:noFill/>
          <a:ln>
            <a:noFill/>
          </a:ln>
        </p:spPr>
        <p:txBody>
          <a:bodyPr spcFirstLastPara="1" wrap="square" lIns="91425" tIns="45700" rIns="91425" bIns="45700" anchor="t" anchorCtr="0">
            <a:normAutofit fontScale="62500" lnSpcReduction="20000"/>
          </a:bodyPr>
          <a:lstStyle/>
          <a:p>
            <a:pPr marL="285750" lvl="0" indent="-285750">
              <a:spcBef>
                <a:spcPts val="0"/>
              </a:spcBef>
              <a:buClr>
                <a:schemeClr val="bg1"/>
              </a:buClr>
              <a:buFont typeface="Arial" panose="020B0604020202020204" pitchFamily="34" charset="0"/>
              <a:buChar char="•"/>
            </a:pPr>
            <a:r>
              <a:rPr lang="en-US" dirty="0">
                <a:solidFill>
                  <a:schemeClr val="lt1"/>
                </a:solidFill>
              </a:rPr>
              <a:t>Variance explained by top 20 principal components for GloVe embeddings</a:t>
            </a:r>
          </a:p>
          <a:p>
            <a:pPr marL="285750" lvl="0" indent="-285750">
              <a:spcBef>
                <a:spcPts val="0"/>
              </a:spcBef>
              <a:buClr>
                <a:schemeClr val="bg1"/>
              </a:buClr>
              <a:buFont typeface="Arial" panose="020B0604020202020204" pitchFamily="34" charset="0"/>
              <a:buChar char="•"/>
            </a:pPr>
            <a:endParaRPr lang="en-US" dirty="0">
              <a:solidFill>
                <a:schemeClr val="lt1"/>
              </a:solidFill>
            </a:endParaRPr>
          </a:p>
          <a:p>
            <a:pPr marL="285750" lvl="0" indent="-285750">
              <a:spcBef>
                <a:spcPts val="0"/>
              </a:spcBef>
              <a:buClr>
                <a:schemeClr val="bg1"/>
              </a:buClr>
              <a:buFont typeface="Arial" panose="020B0604020202020204" pitchFamily="34" charset="0"/>
              <a:buChar char="•"/>
            </a:pPr>
            <a:r>
              <a:rPr lang="en-US" dirty="0">
                <a:solidFill>
                  <a:schemeClr val="lt1"/>
                </a:solidFill>
              </a:rPr>
              <a:t>Algorithm 1 (top): subtract the mean vector from all word vectors as well as the directions of variation explained by the top D principle components</a:t>
            </a:r>
          </a:p>
          <a:p>
            <a:pPr marL="285750" lvl="0" indent="-285750">
              <a:spcBef>
                <a:spcPts val="0"/>
              </a:spcBef>
              <a:buClr>
                <a:schemeClr val="bg1"/>
              </a:buClr>
              <a:buFont typeface="Arial" panose="020B0604020202020204" pitchFamily="34" charset="0"/>
              <a:buChar char="•"/>
            </a:pPr>
            <a:endParaRPr lang="en-US" dirty="0">
              <a:solidFill>
                <a:schemeClr val="lt1"/>
              </a:solidFill>
            </a:endParaRPr>
          </a:p>
          <a:p>
            <a:pPr marL="285750" lvl="0" indent="-285750">
              <a:spcBef>
                <a:spcPts val="0"/>
              </a:spcBef>
              <a:buClr>
                <a:schemeClr val="bg1"/>
              </a:buClr>
              <a:buFont typeface="Arial" panose="020B0604020202020204" pitchFamily="34" charset="0"/>
              <a:buChar char="•"/>
            </a:pPr>
            <a:r>
              <a:rPr lang="en-US" dirty="0">
                <a:solidFill>
                  <a:schemeClr val="lt1"/>
                </a:solidFill>
              </a:rPr>
              <a:t>Algorithm 2 (bottom): post-processing + PCA + post-processing</a:t>
            </a:r>
          </a:p>
          <a:p>
            <a:pPr marL="285750" lvl="0" indent="-285750">
              <a:spcBef>
                <a:spcPts val="0"/>
              </a:spcBef>
              <a:buClr>
                <a:schemeClr val="bg1"/>
              </a:buClr>
              <a:buFont typeface="Arial" panose="020B0604020202020204" pitchFamily="34" charset="0"/>
              <a:buChar char="•"/>
            </a:pPr>
            <a:endParaRPr lang="en-US" dirty="0">
              <a:solidFill>
                <a:schemeClr val="lt1"/>
              </a:solidFill>
            </a:endParaRPr>
          </a:p>
          <a:p>
            <a:pPr marL="285750" lvl="0" indent="-285750">
              <a:spcBef>
                <a:spcPts val="0"/>
              </a:spcBef>
              <a:buClr>
                <a:schemeClr val="bg1"/>
              </a:buClr>
              <a:buFont typeface="Arial" panose="020B0604020202020204" pitchFamily="34" charset="0"/>
              <a:buChar char="•"/>
            </a:pPr>
            <a:r>
              <a:rPr lang="en-US" dirty="0">
                <a:solidFill>
                  <a:schemeClr val="lt1"/>
                </a:solidFill>
              </a:rPr>
              <a:t>Raunak et al. demonstrate the effectiveness of Algorithm 2 on a variety of word similarity benchmarks, achieving performance equal to or better than embeddings of twice the size across a majority of similarity tasks</a:t>
            </a:r>
          </a:p>
          <a:p>
            <a:pPr marL="228600" lvl="0" indent="-228600">
              <a:spcBef>
                <a:spcPts val="0"/>
              </a:spcBef>
              <a:buSzPts val="1700"/>
            </a:pPr>
            <a:endParaRPr dirty="0"/>
          </a:p>
        </p:txBody>
      </p:sp>
      <p:sp>
        <p:nvSpPr>
          <p:cNvPr id="19" name="Google Shape;161;p8">
            <a:extLst>
              <a:ext uri="{FF2B5EF4-FFF2-40B4-BE49-F238E27FC236}">
                <a16:creationId xmlns:a16="http://schemas.microsoft.com/office/drawing/2014/main" id="{7393B7E4-1E30-4C4E-9D7C-66331D4448C7}"/>
              </a:ext>
            </a:extLst>
          </p:cNvPr>
          <p:cNvSpPr txBox="1">
            <a:spLocks/>
          </p:cNvSpPr>
          <p:nvPr/>
        </p:nvSpPr>
        <p:spPr>
          <a:xfrm>
            <a:off x="782207" y="215235"/>
            <a:ext cx="5529943" cy="1325563"/>
          </a:xfrm>
          <a:prstGeom prst="rect">
            <a:avLst/>
          </a:prstGeom>
          <a:noFill/>
          <a:ln>
            <a:noFill/>
          </a:ln>
        </p:spPr>
        <p:txBody>
          <a:bodyPr spcFirstLastPara="1" wrap="square" lIns="91425" tIns="45700" rIns="91425" bIns="45700" anchor="ctr" anchorCtr="0">
            <a:normAutofit fontScale="7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lt1"/>
              </a:buClr>
              <a:buSzPts val="4400"/>
            </a:pPr>
            <a:r>
              <a:rPr lang="en-US" dirty="0">
                <a:solidFill>
                  <a:srgbClr val="FFFFFF"/>
                </a:solidFill>
              </a:rPr>
              <a:t>Word Embeddings: Variance Explained before and after Post- Processing with Algorithms 1 &amp; 2</a:t>
            </a:r>
            <a:endParaRPr lang="en-US" dirty="0"/>
          </a:p>
        </p:txBody>
      </p:sp>
      <p:sp>
        <p:nvSpPr>
          <p:cNvPr id="9" name="TextBox 8">
            <a:extLst>
              <a:ext uri="{FF2B5EF4-FFF2-40B4-BE49-F238E27FC236}">
                <a16:creationId xmlns:a16="http://schemas.microsoft.com/office/drawing/2014/main" id="{226D46EB-0997-E549-9822-772169F733F8}"/>
              </a:ext>
            </a:extLst>
          </p:cNvPr>
          <p:cNvSpPr txBox="1"/>
          <p:nvPr/>
        </p:nvSpPr>
        <p:spPr>
          <a:xfrm>
            <a:off x="217119" y="6031449"/>
            <a:ext cx="3553514" cy="707886"/>
          </a:xfrm>
          <a:prstGeom prst="rect">
            <a:avLst/>
          </a:prstGeom>
          <a:noFill/>
        </p:spPr>
        <p:txBody>
          <a:bodyPr wrap="square" rtlCol="0">
            <a:spAutoFit/>
          </a:bodyPr>
          <a:lstStyle/>
          <a:p>
            <a:r>
              <a:rPr lang="en-US" sz="1000" dirty="0">
                <a:solidFill>
                  <a:schemeClr val="bg1"/>
                </a:solidFill>
                <a:latin typeface="Calibri" panose="020F0502020204030204" pitchFamily="34" charset="0"/>
                <a:cs typeface="Calibri" panose="020F0502020204030204" pitchFamily="34" charset="0"/>
              </a:rPr>
              <a:t>Mu and Viswanath</a:t>
            </a:r>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5"/>
              </a:rPr>
              <a:t>“All-but-the-Top: Simple and Effective Postprocessing for Word Representations.”</a:t>
            </a:r>
            <a:endParaRPr lang="en-US" sz="1000" dirty="0">
              <a:latin typeface="Calibri" panose="020F0502020204030204" pitchFamily="34" charset="0"/>
              <a:cs typeface="Calibri" panose="020F0502020204030204" pitchFamily="34" charset="0"/>
            </a:endParaRPr>
          </a:p>
          <a:p>
            <a:r>
              <a:rPr lang="en-US" sz="1000" dirty="0">
                <a:solidFill>
                  <a:schemeClr val="bg1"/>
                </a:solidFill>
                <a:latin typeface="Calibri" panose="020F0502020204030204" pitchFamily="34" charset="0"/>
                <a:cs typeface="Calibri" panose="020F0502020204030204" pitchFamily="34" charset="0"/>
              </a:rPr>
              <a:t>Raunak et al. </a:t>
            </a:r>
            <a:r>
              <a:rPr lang="en-US" sz="1000" dirty="0">
                <a:latin typeface="Calibri" panose="020F0502020204030204" pitchFamily="34" charset="0"/>
                <a:cs typeface="Calibri" panose="020F0502020204030204" pitchFamily="34" charset="0"/>
                <a:hlinkClick r:id="rId6"/>
              </a:rPr>
              <a:t>“Effective Dimensionality Reduction for Word Embeddings."</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14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10"/>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000"/>
              <a:buFont typeface="Calibri"/>
              <a:buNone/>
            </a:pPr>
            <a:r>
              <a:rPr lang="en-US" sz="3000" dirty="0">
                <a:solidFill>
                  <a:srgbClr val="FFFFFF"/>
                </a:solidFill>
              </a:rPr>
              <a:t>Word Embeddings: Pretrained Embeddings</a:t>
            </a:r>
            <a:endParaRPr dirty="0"/>
          </a:p>
        </p:txBody>
      </p:sp>
      <p:cxnSp>
        <p:nvCxnSpPr>
          <p:cNvPr id="180" name="Google Shape;180;p10"/>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sp>
        <p:nvSpPr>
          <p:cNvPr id="9" name="Google Shape;188;p11">
            <a:extLst>
              <a:ext uri="{FF2B5EF4-FFF2-40B4-BE49-F238E27FC236}">
                <a16:creationId xmlns:a16="http://schemas.microsoft.com/office/drawing/2014/main" id="{BDDC0D81-7C20-0042-8D02-6C62B260B267}"/>
              </a:ext>
            </a:extLst>
          </p:cNvPr>
          <p:cNvSpPr/>
          <p:nvPr/>
        </p:nvSpPr>
        <p:spPr>
          <a:xfrm>
            <a:off x="146755" y="2277801"/>
            <a:ext cx="11909778" cy="4442177"/>
          </a:xfrm>
          <a:prstGeom prst="rect">
            <a:avLst/>
          </a:prstGeom>
          <a:solidFill>
            <a:srgbClr val="3F3F3F"/>
          </a:solidFill>
          <a:ln>
            <a:noFill/>
          </a:ln>
        </p:spPr>
        <p:txBody>
          <a:bodyPr spcFirstLastPara="1" wrap="square" lIns="91425" tIns="45700" rIns="91425" bIns="45700" anchor="ctr" anchorCtr="0">
            <a:noAutofit/>
          </a:bodyPr>
          <a:lstStyle/>
          <a:p>
            <a:pPr marL="285750" marR="0" lvl="0" indent="-285750" rtl="0">
              <a:spcBef>
                <a:spcPts val="0"/>
              </a:spcBef>
              <a:spcAft>
                <a:spcPts val="0"/>
              </a:spcAft>
              <a:buClr>
                <a:schemeClr val="bg1"/>
              </a:buClr>
              <a:buFont typeface="Arial" panose="020B0604020202020204" pitchFamily="34" charset="0"/>
              <a:buChar char="•"/>
            </a:pPr>
            <a:r>
              <a:rPr lang="en-US" sz="2800" b="0" i="0" u="none" strike="noStrike" cap="none" dirty="0">
                <a:solidFill>
                  <a:schemeClr val="lt1"/>
                </a:solidFill>
                <a:latin typeface="Calibri"/>
                <a:ea typeface="Calibri"/>
                <a:cs typeface="Calibri"/>
                <a:sym typeface="Calibri"/>
                <a:hlinkClick r:id="rId3"/>
              </a:rPr>
              <a:t>GloVe</a:t>
            </a:r>
            <a:r>
              <a:rPr lang="en-US" sz="2800" b="0" i="0" u="none" strike="noStrike" cap="none" dirty="0">
                <a:solidFill>
                  <a:schemeClr val="lt1"/>
                </a:solidFill>
                <a:latin typeface="Calibri"/>
                <a:ea typeface="Calibri"/>
                <a:cs typeface="Calibri"/>
                <a:sym typeface="Calibri"/>
              </a:rPr>
              <a:t> from Pennington et al.: </a:t>
            </a:r>
          </a:p>
          <a:p>
            <a:pPr marR="0" lvl="0" rtl="0">
              <a:spcBef>
                <a:spcPts val="0"/>
              </a:spcBef>
              <a:spcAft>
                <a:spcPts val="0"/>
              </a:spcAft>
              <a:buClr>
                <a:schemeClr val="bg1"/>
              </a:buClr>
            </a:pPr>
            <a:r>
              <a:rPr lang="en-US" sz="2400" b="0" i="0" u="none" strike="noStrike" cap="none" dirty="0">
                <a:solidFill>
                  <a:schemeClr val="lt1"/>
                </a:solidFill>
                <a:latin typeface="Calibri"/>
                <a:ea typeface="Calibri"/>
                <a:cs typeface="Calibri"/>
                <a:sym typeface="Calibri"/>
              </a:rPr>
              <a:t>	</a:t>
            </a:r>
            <a:r>
              <a:rPr lang="en-US" sz="2200" b="0" i="1" u="none" strike="noStrike" cap="none" dirty="0">
                <a:solidFill>
                  <a:schemeClr val="lt1"/>
                </a:solidFill>
                <a:latin typeface="Calibri"/>
                <a:ea typeface="Calibri"/>
                <a:cs typeface="Calibri"/>
                <a:sym typeface="Calibri"/>
              </a:rPr>
              <a:t>Learn word vectors based on the probability of wor</a:t>
            </a:r>
            <a:r>
              <a:rPr lang="en-US" sz="2200" i="1" dirty="0">
                <a:solidFill>
                  <a:schemeClr val="lt1"/>
                </a:solidFill>
                <a:latin typeface="Calibri"/>
                <a:ea typeface="Calibri"/>
                <a:cs typeface="Calibri"/>
                <a:sym typeface="Calibri"/>
              </a:rPr>
              <a:t>d </a:t>
            </a:r>
            <a:r>
              <a:rPr lang="en-US" sz="2200" b="0" i="1" u="none" strike="noStrike" cap="none" dirty="0">
                <a:solidFill>
                  <a:schemeClr val="lt1"/>
                </a:solidFill>
                <a:latin typeface="Calibri"/>
                <a:ea typeface="Calibri"/>
                <a:cs typeface="Calibri"/>
                <a:sym typeface="Calibri"/>
              </a:rPr>
              <a:t>co-occurrence across a text corpus</a:t>
            </a:r>
          </a:p>
          <a:p>
            <a:pPr marR="0" lvl="0" rtl="0">
              <a:spcBef>
                <a:spcPts val="0"/>
              </a:spcBef>
              <a:spcAft>
                <a:spcPts val="0"/>
              </a:spcAft>
              <a:buClr>
                <a:schemeClr val="bg1"/>
              </a:buClr>
            </a:pPr>
            <a:endParaRPr lang="en-US" sz="2400" b="0" i="0" u="none" strike="noStrike" cap="none" dirty="0">
              <a:solidFill>
                <a:schemeClr val="lt1"/>
              </a:solidFill>
              <a:latin typeface="Calibri"/>
              <a:ea typeface="Calibri"/>
              <a:cs typeface="Calibri"/>
              <a:sym typeface="Calibri"/>
            </a:endParaRPr>
          </a:p>
          <a:p>
            <a:pPr marL="285750" marR="0" lvl="0" indent="-285750" rtl="0">
              <a:spcBef>
                <a:spcPts val="0"/>
              </a:spcBef>
              <a:spcAft>
                <a:spcPts val="0"/>
              </a:spcAft>
              <a:buClr>
                <a:schemeClr val="bg1"/>
              </a:buClr>
              <a:buFont typeface="Arial" panose="020B0604020202020204" pitchFamily="34" charset="0"/>
              <a:buChar char="•"/>
            </a:pPr>
            <a:r>
              <a:rPr lang="en-US" sz="2800" dirty="0">
                <a:solidFill>
                  <a:schemeClr val="lt1"/>
                </a:solidFill>
                <a:latin typeface="Calibri"/>
                <a:ea typeface="Calibri"/>
                <a:cs typeface="Calibri"/>
                <a:sym typeface="Calibri"/>
                <a:hlinkClick r:id="rId4"/>
              </a:rPr>
              <a:t>FastText</a:t>
            </a:r>
            <a:r>
              <a:rPr lang="en-US" sz="2800" dirty="0">
                <a:solidFill>
                  <a:schemeClr val="lt1"/>
                </a:solidFill>
                <a:latin typeface="Calibri"/>
                <a:ea typeface="Calibri"/>
                <a:cs typeface="Calibri"/>
                <a:sym typeface="Calibri"/>
              </a:rPr>
              <a:t> from Bojanowski and Grave: </a:t>
            </a:r>
          </a:p>
          <a:p>
            <a:pPr lvl="2">
              <a:buClr>
                <a:schemeClr val="bg1"/>
              </a:buClr>
            </a:pPr>
            <a:r>
              <a:rPr lang="en-US" sz="2400" dirty="0">
                <a:solidFill>
                  <a:schemeClr val="lt1"/>
                </a:solidFill>
                <a:latin typeface="Calibri"/>
                <a:ea typeface="Calibri"/>
                <a:cs typeface="Calibri"/>
                <a:sym typeface="Calibri"/>
              </a:rPr>
              <a:t>	</a:t>
            </a:r>
            <a:r>
              <a:rPr lang="en-US" sz="2200" i="1" dirty="0">
                <a:solidFill>
                  <a:schemeClr val="lt1"/>
                </a:solidFill>
                <a:latin typeface="Calibri"/>
                <a:ea typeface="Calibri"/>
                <a:cs typeface="Calibri"/>
                <a:sym typeface="Calibri"/>
              </a:rPr>
              <a:t>Learn word vectors by summing character level n-gram vectors based on character level n-	gram context (predict target n-gram given context or vice versa)</a:t>
            </a:r>
          </a:p>
          <a:p>
            <a:pPr lvl="2">
              <a:buClr>
                <a:schemeClr val="bg1"/>
              </a:buClr>
            </a:pPr>
            <a:endParaRPr lang="en-US" sz="2400" dirty="0">
              <a:solidFill>
                <a:schemeClr val="lt1"/>
              </a:solidFill>
              <a:latin typeface="Calibri"/>
              <a:ea typeface="Calibri"/>
              <a:cs typeface="Calibri"/>
              <a:sym typeface="Calibri"/>
            </a:endParaRPr>
          </a:p>
          <a:p>
            <a:pPr marL="285750" lvl="0" indent="-285750">
              <a:buClr>
                <a:schemeClr val="bg1"/>
              </a:buClr>
              <a:buFont typeface="Arial" panose="020B0604020202020204" pitchFamily="34" charset="0"/>
              <a:buChar char="•"/>
            </a:pPr>
            <a:r>
              <a:rPr lang="en-US" sz="2800" b="0" i="0" u="none" strike="noStrike" cap="none" dirty="0">
                <a:solidFill>
                  <a:schemeClr val="lt1"/>
                </a:solidFill>
                <a:latin typeface="Calibri"/>
                <a:ea typeface="Calibri"/>
                <a:cs typeface="Calibri"/>
                <a:sym typeface="Calibri"/>
                <a:hlinkClick r:id="rId5"/>
              </a:rPr>
              <a:t>GPT2</a:t>
            </a:r>
            <a:r>
              <a:rPr lang="en-US" sz="2800" b="0" i="0" u="none" strike="noStrike" cap="none" dirty="0">
                <a:solidFill>
                  <a:schemeClr val="lt1"/>
                </a:solidFill>
                <a:latin typeface="Calibri"/>
                <a:ea typeface="Calibri"/>
                <a:cs typeface="Calibri"/>
                <a:sym typeface="Calibri"/>
              </a:rPr>
              <a:t> Radford and Wu: </a:t>
            </a:r>
          </a:p>
          <a:p>
            <a:pPr lvl="2">
              <a:buClr>
                <a:schemeClr val="bg1"/>
              </a:buClr>
            </a:pPr>
            <a:r>
              <a:rPr lang="en-US" sz="2800" dirty="0">
                <a:solidFill>
                  <a:schemeClr val="lt1"/>
                </a:solidFill>
                <a:latin typeface="Calibri"/>
                <a:ea typeface="Calibri"/>
                <a:cs typeface="Calibri"/>
                <a:sym typeface="Calibri"/>
              </a:rPr>
              <a:t>	</a:t>
            </a:r>
            <a:r>
              <a:rPr lang="en-US" sz="2200" i="1" dirty="0">
                <a:solidFill>
                  <a:schemeClr val="lt1"/>
                </a:solidFill>
                <a:latin typeface="Calibri"/>
                <a:ea typeface="Calibri"/>
                <a:cs typeface="Calibri"/>
                <a:sym typeface="Calibri"/>
              </a:rPr>
              <a:t>Learn word vectors from the task of next word prediction with a large Transformer architecture</a:t>
            </a:r>
            <a:endParaRPr lang="en-US" sz="2800" b="0" i="1"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3087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11"/>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Experiments &amp; Results: Pretrained Word Embeddings</a:t>
            </a:r>
            <a:endParaRPr dirty="0">
              <a:solidFill>
                <a:schemeClr val="bg1"/>
              </a:solidFill>
            </a:endParaRPr>
          </a:p>
        </p:txBody>
      </p:sp>
      <p:sp>
        <p:nvSpPr>
          <p:cNvPr id="190" name="Google Shape;190;p11"/>
          <p:cNvSpPr txBox="1">
            <a:spLocks noGrp="1"/>
          </p:cNvSpPr>
          <p:nvPr>
            <p:ph type="body" idx="1"/>
          </p:nvPr>
        </p:nvSpPr>
        <p:spPr>
          <a:xfrm>
            <a:off x="643468" y="2638043"/>
            <a:ext cx="3363974" cy="3415623"/>
          </a:xfrm>
          <a:prstGeom prst="rect">
            <a:avLst/>
          </a:prstGeom>
          <a:noFill/>
          <a:ln>
            <a:noFill/>
          </a:ln>
        </p:spPr>
        <p:txBody>
          <a:bodyPr spcFirstLastPara="1" wrap="square" lIns="91425" tIns="45700" rIns="91425" bIns="45700" anchor="t" anchorCtr="0">
            <a:normAutofit lnSpcReduction="10000"/>
          </a:bodyPr>
          <a:lstStyle/>
          <a:p>
            <a:pPr marL="342900">
              <a:spcBef>
                <a:spcPts val="0"/>
              </a:spcBef>
              <a:buSzPts val="2000"/>
            </a:pPr>
            <a:r>
              <a:rPr lang="en-US" sz="2000" dirty="0">
                <a:solidFill>
                  <a:schemeClr val="bg1"/>
                </a:solidFill>
              </a:rPr>
              <a:t>Pretrained embeddings achieve the same level of accuracy in fewer training rounds than random embeddings</a:t>
            </a:r>
          </a:p>
          <a:p>
            <a:pPr marL="342900">
              <a:spcBef>
                <a:spcPts val="0"/>
              </a:spcBef>
              <a:buSzPts val="2000"/>
            </a:pPr>
            <a:endParaRPr lang="en-US" sz="2000" dirty="0">
              <a:solidFill>
                <a:schemeClr val="bg1"/>
              </a:solidFill>
            </a:endParaRPr>
          </a:p>
          <a:p>
            <a:pPr marL="342900">
              <a:spcBef>
                <a:spcPts val="0"/>
              </a:spcBef>
              <a:buSzPts val="2000"/>
            </a:pPr>
            <a:r>
              <a:rPr lang="en-US" sz="2000" dirty="0">
                <a:solidFill>
                  <a:schemeClr val="bg1"/>
                </a:solidFill>
              </a:rPr>
              <a:t>Pretrained embeddings slightly outperform random embeddings in later training rounds, though random embeddings start to “catch up” on accuracy</a:t>
            </a:r>
          </a:p>
          <a:p>
            <a:pPr marL="0" lvl="0" indent="0" algn="l" rtl="0">
              <a:lnSpc>
                <a:spcPct val="90000"/>
              </a:lnSpc>
              <a:spcBef>
                <a:spcPts val="0"/>
              </a:spcBef>
              <a:spcAft>
                <a:spcPts val="0"/>
              </a:spcAft>
              <a:buClr>
                <a:schemeClr val="lt1"/>
              </a:buClr>
              <a:buSzPts val="2000"/>
              <a:buNone/>
            </a:pPr>
            <a:endParaRPr lang="en-US" sz="2000" dirty="0"/>
          </a:p>
        </p:txBody>
      </p:sp>
      <p:pic>
        <p:nvPicPr>
          <p:cNvPr id="191" name="Google Shape;191;p11"/>
          <p:cNvPicPr preferRelativeResize="0"/>
          <p:nvPr/>
        </p:nvPicPr>
        <p:blipFill rotWithShape="1">
          <a:blip r:embed="rId3">
            <a:alphaModFix/>
          </a:blip>
          <a:srcRect/>
          <a:stretch/>
        </p:blipFill>
        <p:spPr>
          <a:xfrm>
            <a:off x="4824305" y="902970"/>
            <a:ext cx="7234346" cy="5473524"/>
          </a:xfrm>
          <a:prstGeom prst="rect">
            <a:avLst/>
          </a:prstGeom>
          <a:noFill/>
          <a:ln>
            <a:noFill/>
          </a:ln>
        </p:spPr>
      </p:pic>
      <p:sp>
        <p:nvSpPr>
          <p:cNvPr id="6" name="TextBox 5">
            <a:extLst>
              <a:ext uri="{FF2B5EF4-FFF2-40B4-BE49-F238E27FC236}">
                <a16:creationId xmlns:a16="http://schemas.microsoft.com/office/drawing/2014/main" id="{597839B2-2374-FD40-91D0-8FEB3AED2ACE}"/>
              </a:ext>
            </a:extLst>
          </p:cNvPr>
          <p:cNvSpPr txBox="1"/>
          <p:nvPr/>
        </p:nvSpPr>
        <p:spPr>
          <a:xfrm>
            <a:off x="6790983" y="454115"/>
            <a:ext cx="3300990"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Large Network Architecture</a:t>
            </a:r>
          </a:p>
        </p:txBody>
      </p:sp>
    </p:spTree>
    <p:extLst>
      <p:ext uri="{BB962C8B-B14F-4D97-AF65-F5344CB8AC3E}">
        <p14:creationId xmlns:p14="http://schemas.microsoft.com/office/powerpoint/2010/main" val="100678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12"/>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dirty="0">
                <a:solidFill>
                  <a:schemeClr val="bg1"/>
                </a:solidFill>
              </a:rPr>
              <a:t>Experiments &amp; Results: Pretrained Word Embeddings contd.</a:t>
            </a:r>
            <a:endParaRPr dirty="0">
              <a:solidFill>
                <a:schemeClr val="bg1"/>
              </a:solidFill>
            </a:endParaRPr>
          </a:p>
        </p:txBody>
      </p:sp>
      <p:sp>
        <p:nvSpPr>
          <p:cNvPr id="198" name="Google Shape;198;p12"/>
          <p:cNvSpPr txBox="1">
            <a:spLocks noGrp="1"/>
          </p:cNvSpPr>
          <p:nvPr>
            <p:ph type="body" idx="1"/>
          </p:nvPr>
        </p:nvSpPr>
        <p:spPr>
          <a:xfrm>
            <a:off x="346841" y="2638043"/>
            <a:ext cx="3831021" cy="341562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1900"/>
              <a:buChar char="•"/>
            </a:pPr>
            <a:r>
              <a:rPr lang="en-US" sz="1800" dirty="0">
                <a:solidFill>
                  <a:schemeClr val="bg1"/>
                </a:solidFill>
              </a:rPr>
              <a:t>Pretrained embeddings outperform random embeddings for the larger network architecture by over a half percent on our test set of 1m text samples</a:t>
            </a:r>
            <a:endParaRPr sz="1800" dirty="0">
              <a:solidFill>
                <a:schemeClr val="bg1"/>
              </a:solidFill>
            </a:endParaRPr>
          </a:p>
          <a:p>
            <a:pPr marL="228600" lvl="0" indent="-228600" algn="l" rtl="0">
              <a:lnSpc>
                <a:spcPct val="90000"/>
              </a:lnSpc>
              <a:spcBef>
                <a:spcPts val="1000"/>
              </a:spcBef>
              <a:spcAft>
                <a:spcPts val="0"/>
              </a:spcAft>
              <a:buClr>
                <a:schemeClr val="lt1"/>
              </a:buClr>
              <a:buSzPts val="1900"/>
              <a:buChar char="•"/>
            </a:pPr>
            <a:r>
              <a:rPr lang="en-US" sz="1800" dirty="0">
                <a:solidFill>
                  <a:schemeClr val="bg1"/>
                </a:solidFill>
              </a:rPr>
              <a:t>Smaller networks demonstrate little to no increase compared to random embeddings</a:t>
            </a:r>
          </a:p>
          <a:p>
            <a:pPr marL="228600" lvl="0" indent="-228600" algn="l" rtl="0">
              <a:lnSpc>
                <a:spcPct val="90000"/>
              </a:lnSpc>
              <a:spcBef>
                <a:spcPts val="1000"/>
              </a:spcBef>
              <a:spcAft>
                <a:spcPts val="0"/>
              </a:spcAft>
              <a:buClr>
                <a:schemeClr val="lt1"/>
              </a:buClr>
              <a:buSzPts val="1900"/>
              <a:buChar char="•"/>
            </a:pPr>
            <a:endParaRPr lang="en-US" sz="800" dirty="0">
              <a:solidFill>
                <a:schemeClr val="bg1"/>
              </a:solidFill>
            </a:endParaRPr>
          </a:p>
          <a:p>
            <a:pPr marL="685800" lvl="1" indent="-228600">
              <a:spcBef>
                <a:spcPts val="1000"/>
              </a:spcBef>
              <a:buSzPct val="80000"/>
            </a:pPr>
            <a:r>
              <a:rPr lang="en-US" sz="1400" dirty="0">
                <a:solidFill>
                  <a:schemeClr val="bg1"/>
                </a:solidFill>
              </a:rPr>
              <a:t>*Baseline</a:t>
            </a:r>
          </a:p>
          <a:p>
            <a:pPr marL="685800" lvl="1" indent="-228600">
              <a:spcBef>
                <a:spcPts val="1000"/>
              </a:spcBef>
              <a:buSzPct val="80000"/>
            </a:pPr>
            <a:r>
              <a:rPr lang="en-US" sz="1400" dirty="0">
                <a:solidFill>
                  <a:schemeClr val="bg1"/>
                </a:solidFill>
              </a:rPr>
              <a:t>**Best</a:t>
            </a:r>
          </a:p>
          <a:p>
            <a:pPr marL="685800" lvl="1" indent="-228600">
              <a:spcBef>
                <a:spcPts val="1000"/>
              </a:spcBef>
              <a:buSzPct val="80000"/>
            </a:pPr>
            <a:r>
              <a:rPr lang="en-US" sz="1400" dirty="0">
                <a:solidFill>
                  <a:schemeClr val="bg1"/>
                </a:solidFill>
              </a:rPr>
              <a:t>PP = PCA Dimensionality Reduction Post Processing Algorithm (PP + PCA + PP)</a:t>
            </a:r>
            <a:endParaRPr sz="1400" dirty="0">
              <a:solidFill>
                <a:schemeClr val="bg1"/>
              </a:solidFill>
            </a:endParaRPr>
          </a:p>
        </p:txBody>
      </p:sp>
      <p:sp>
        <p:nvSpPr>
          <p:cNvPr id="8" name="TextBox 7">
            <a:extLst>
              <a:ext uri="{FF2B5EF4-FFF2-40B4-BE49-F238E27FC236}">
                <a16:creationId xmlns:a16="http://schemas.microsoft.com/office/drawing/2014/main" id="{684401FB-CB4E-1A42-99F0-EF9877D0B83C}"/>
              </a:ext>
            </a:extLst>
          </p:cNvPr>
          <p:cNvSpPr txBox="1"/>
          <p:nvPr/>
        </p:nvSpPr>
        <p:spPr>
          <a:xfrm>
            <a:off x="5297764" y="4904211"/>
            <a:ext cx="4654296" cy="369332"/>
          </a:xfrm>
          <a:prstGeom prst="rect">
            <a:avLst/>
          </a:prstGeom>
          <a:noFill/>
        </p:spPr>
        <p:txBody>
          <a:bodyPr wrap="square" rtlCol="0">
            <a:spAutoFit/>
          </a:bodyPr>
          <a:lstStyle/>
          <a:p>
            <a:endParaRPr lang="en-US" sz="1800" dirty="0"/>
          </a:p>
        </p:txBody>
      </p:sp>
      <p:pic>
        <p:nvPicPr>
          <p:cNvPr id="3" name="Picture 2">
            <a:extLst>
              <a:ext uri="{FF2B5EF4-FFF2-40B4-BE49-F238E27FC236}">
                <a16:creationId xmlns:a16="http://schemas.microsoft.com/office/drawing/2014/main" id="{62E056E8-A111-7D42-B053-3CF6E9877271}"/>
              </a:ext>
            </a:extLst>
          </p:cNvPr>
          <p:cNvPicPr>
            <a:picLocks noChangeAspect="1"/>
          </p:cNvPicPr>
          <p:nvPr/>
        </p:nvPicPr>
        <p:blipFill>
          <a:blip r:embed="rId3"/>
          <a:stretch>
            <a:fillRect/>
          </a:stretch>
        </p:blipFill>
        <p:spPr>
          <a:xfrm>
            <a:off x="5222505" y="571801"/>
            <a:ext cx="6401553" cy="4063261"/>
          </a:xfrm>
          <a:prstGeom prst="rect">
            <a:avLst/>
          </a:prstGeom>
        </p:spPr>
      </p:pic>
      <p:pic>
        <p:nvPicPr>
          <p:cNvPr id="6" name="Picture 5">
            <a:extLst>
              <a:ext uri="{FF2B5EF4-FFF2-40B4-BE49-F238E27FC236}">
                <a16:creationId xmlns:a16="http://schemas.microsoft.com/office/drawing/2014/main" id="{7068A1B9-6F19-4B42-8236-F8291D69FA64}"/>
              </a:ext>
            </a:extLst>
          </p:cNvPr>
          <p:cNvPicPr>
            <a:picLocks noChangeAspect="1"/>
          </p:cNvPicPr>
          <p:nvPr/>
        </p:nvPicPr>
        <p:blipFill>
          <a:blip r:embed="rId4"/>
          <a:stretch>
            <a:fillRect/>
          </a:stretch>
        </p:blipFill>
        <p:spPr>
          <a:xfrm>
            <a:off x="5415514" y="5088877"/>
            <a:ext cx="6015533" cy="992379"/>
          </a:xfrm>
          <a:prstGeom prst="rect">
            <a:avLst/>
          </a:prstGeom>
        </p:spPr>
      </p:pic>
    </p:spTree>
    <p:extLst>
      <p:ext uri="{BB962C8B-B14F-4D97-AF65-F5344CB8AC3E}">
        <p14:creationId xmlns:p14="http://schemas.microsoft.com/office/powerpoint/2010/main" val="90590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11"/>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Experiments &amp; Results: Pretrained Model + Pretrained Word Embeddings</a:t>
            </a:r>
            <a:endParaRPr dirty="0">
              <a:solidFill>
                <a:schemeClr val="bg1"/>
              </a:solidFill>
            </a:endParaRPr>
          </a:p>
        </p:txBody>
      </p:sp>
      <p:sp>
        <p:nvSpPr>
          <p:cNvPr id="190" name="Google Shape;190;p11"/>
          <p:cNvSpPr txBox="1">
            <a:spLocks noGrp="1"/>
          </p:cNvSpPr>
          <p:nvPr>
            <p:ph type="body" idx="1"/>
          </p:nvPr>
        </p:nvSpPr>
        <p:spPr>
          <a:xfrm>
            <a:off x="273132" y="2409443"/>
            <a:ext cx="4120738" cy="3415623"/>
          </a:xfrm>
          <a:prstGeom prst="rect">
            <a:avLst/>
          </a:prstGeom>
          <a:noFill/>
          <a:ln>
            <a:noFill/>
          </a:ln>
        </p:spPr>
        <p:txBody>
          <a:bodyPr spcFirstLastPara="1" wrap="square" lIns="91425" tIns="45700" rIns="91425" bIns="45700" anchor="t" anchorCtr="0">
            <a:noAutofit/>
          </a:bodyPr>
          <a:lstStyle/>
          <a:p>
            <a:pPr marL="342900">
              <a:spcBef>
                <a:spcPts val="0"/>
              </a:spcBef>
              <a:buSzPts val="2000"/>
            </a:pPr>
            <a:endParaRPr lang="en-US" sz="1800" dirty="0">
              <a:solidFill>
                <a:schemeClr val="bg1"/>
              </a:solidFill>
            </a:endParaRPr>
          </a:p>
          <a:p>
            <a:pPr marL="342900">
              <a:spcBef>
                <a:spcPts val="0"/>
              </a:spcBef>
              <a:buSzPts val="2000"/>
            </a:pPr>
            <a:r>
              <a:rPr lang="en-US" sz="1600" dirty="0">
                <a:solidFill>
                  <a:schemeClr val="bg1"/>
                </a:solidFill>
              </a:rPr>
              <a:t>Our experiments demonstrate how to pretrain a model centrally and fine tune it in the federated setting, however…</a:t>
            </a:r>
          </a:p>
          <a:p>
            <a:pPr marL="342900">
              <a:spcBef>
                <a:spcPts val="0"/>
              </a:spcBef>
              <a:buSzPts val="2000"/>
            </a:pPr>
            <a:endParaRPr lang="en-US" sz="1600" dirty="0">
              <a:solidFill>
                <a:schemeClr val="bg1"/>
              </a:solidFill>
            </a:endParaRPr>
          </a:p>
          <a:p>
            <a:pPr marL="342900">
              <a:spcBef>
                <a:spcPts val="0"/>
              </a:spcBef>
              <a:buSzPts val="2000"/>
            </a:pPr>
            <a:r>
              <a:rPr lang="en-US" sz="1600" dirty="0">
                <a:solidFill>
                  <a:schemeClr val="bg1"/>
                </a:solidFill>
              </a:rPr>
              <a:t>Pretraining the large network on Shakespeare and fine tuning on Stack Overflow with the best word embedding method performed worse than federated training with random and pretrained embeddings</a:t>
            </a:r>
          </a:p>
          <a:p>
            <a:pPr marL="342900">
              <a:spcBef>
                <a:spcPts val="0"/>
              </a:spcBef>
              <a:buSzPts val="2000"/>
            </a:pPr>
            <a:endParaRPr lang="en-US" sz="1600" dirty="0">
              <a:solidFill>
                <a:schemeClr val="bg1"/>
              </a:solidFill>
            </a:endParaRPr>
          </a:p>
          <a:p>
            <a:pPr marL="0" indent="0">
              <a:spcBef>
                <a:spcPts val="0"/>
              </a:spcBef>
              <a:buSzPts val="2000"/>
              <a:buNone/>
            </a:pPr>
            <a:r>
              <a:rPr lang="en-US" sz="1600" dirty="0">
                <a:solidFill>
                  <a:schemeClr val="bg1"/>
                </a:solidFill>
              </a:rPr>
              <a:t>We suspect the following would yield better results for full model pretraining:</a:t>
            </a:r>
          </a:p>
          <a:p>
            <a:pPr marL="0" indent="0">
              <a:spcBef>
                <a:spcPts val="0"/>
              </a:spcBef>
              <a:buSzPts val="2000"/>
              <a:buNone/>
            </a:pPr>
            <a:endParaRPr lang="en-US" sz="1600" dirty="0">
              <a:solidFill>
                <a:schemeClr val="bg1"/>
              </a:solidFill>
            </a:endParaRPr>
          </a:p>
          <a:p>
            <a:pPr marL="800100" lvl="1">
              <a:spcBef>
                <a:spcPts val="0"/>
              </a:spcBef>
              <a:buSzPts val="2000"/>
            </a:pPr>
            <a:r>
              <a:rPr lang="en-US" sz="1400" dirty="0">
                <a:solidFill>
                  <a:schemeClr val="bg1"/>
                </a:solidFill>
              </a:rPr>
              <a:t>A dataset more similar to Stack Overflow</a:t>
            </a:r>
          </a:p>
          <a:p>
            <a:pPr marL="800100" lvl="1">
              <a:spcBef>
                <a:spcPts val="0"/>
              </a:spcBef>
              <a:buSzPts val="2000"/>
            </a:pPr>
            <a:r>
              <a:rPr lang="en-US" sz="1400" dirty="0">
                <a:solidFill>
                  <a:schemeClr val="bg1"/>
                </a:solidFill>
              </a:rPr>
              <a:t>Learning rate optimization</a:t>
            </a:r>
          </a:p>
          <a:p>
            <a:pPr marL="800100" lvl="1">
              <a:spcBef>
                <a:spcPts val="0"/>
              </a:spcBef>
              <a:buSzPts val="2000"/>
            </a:pPr>
            <a:r>
              <a:rPr lang="en-US" sz="1400" dirty="0">
                <a:solidFill>
                  <a:schemeClr val="bg1"/>
                </a:solidFill>
              </a:rPr>
              <a:t>Federated instead of central pretraining</a:t>
            </a:r>
          </a:p>
          <a:p>
            <a:pPr marL="0" lvl="0" indent="0" algn="l" rtl="0">
              <a:lnSpc>
                <a:spcPct val="90000"/>
              </a:lnSpc>
              <a:spcBef>
                <a:spcPts val="0"/>
              </a:spcBef>
              <a:spcAft>
                <a:spcPts val="0"/>
              </a:spcAft>
              <a:buClr>
                <a:schemeClr val="lt1"/>
              </a:buClr>
              <a:buSzPts val="2000"/>
              <a:buNone/>
            </a:pPr>
            <a:endParaRPr lang="en-US" sz="1800" dirty="0"/>
          </a:p>
        </p:txBody>
      </p:sp>
      <p:pic>
        <p:nvPicPr>
          <p:cNvPr id="6" name="Picture 5">
            <a:extLst>
              <a:ext uri="{FF2B5EF4-FFF2-40B4-BE49-F238E27FC236}">
                <a16:creationId xmlns:a16="http://schemas.microsoft.com/office/drawing/2014/main" id="{AE10FE39-FBF8-124B-8C77-C53B4B7B5328}"/>
              </a:ext>
            </a:extLst>
          </p:cNvPr>
          <p:cNvPicPr>
            <a:picLocks noChangeAspect="1"/>
          </p:cNvPicPr>
          <p:nvPr/>
        </p:nvPicPr>
        <p:blipFill>
          <a:blip r:embed="rId3"/>
          <a:stretch>
            <a:fillRect/>
          </a:stretch>
        </p:blipFill>
        <p:spPr>
          <a:xfrm>
            <a:off x="4838154" y="1045209"/>
            <a:ext cx="7103139" cy="5270502"/>
          </a:xfrm>
          <a:prstGeom prst="rect">
            <a:avLst/>
          </a:prstGeom>
        </p:spPr>
      </p:pic>
      <p:sp>
        <p:nvSpPr>
          <p:cNvPr id="7" name="TextBox 6">
            <a:extLst>
              <a:ext uri="{FF2B5EF4-FFF2-40B4-BE49-F238E27FC236}">
                <a16:creationId xmlns:a16="http://schemas.microsoft.com/office/drawing/2014/main" id="{2021796D-49A8-6B43-9B69-98E53D58302C}"/>
              </a:ext>
            </a:extLst>
          </p:cNvPr>
          <p:cNvSpPr txBox="1"/>
          <p:nvPr/>
        </p:nvSpPr>
        <p:spPr>
          <a:xfrm>
            <a:off x="6739228" y="536298"/>
            <a:ext cx="3300990"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Large Network Architecture</a:t>
            </a:r>
          </a:p>
        </p:txBody>
      </p:sp>
    </p:spTree>
    <p:extLst>
      <p:ext uri="{BB962C8B-B14F-4D97-AF65-F5344CB8AC3E}">
        <p14:creationId xmlns:p14="http://schemas.microsoft.com/office/powerpoint/2010/main" val="6414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12"/>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dirty="0">
                <a:solidFill>
                  <a:schemeClr val="bg1"/>
                </a:solidFill>
              </a:rPr>
              <a:t>Experiments &amp; Results: Pretrained Word Embeddings contd.</a:t>
            </a:r>
            <a:endParaRPr dirty="0">
              <a:solidFill>
                <a:schemeClr val="bg1"/>
              </a:solidFill>
            </a:endParaRPr>
          </a:p>
        </p:txBody>
      </p:sp>
      <p:sp>
        <p:nvSpPr>
          <p:cNvPr id="198" name="Google Shape;198;p12"/>
          <p:cNvSpPr txBox="1">
            <a:spLocks noGrp="1"/>
          </p:cNvSpPr>
          <p:nvPr>
            <p:ph type="body" idx="1"/>
          </p:nvPr>
        </p:nvSpPr>
        <p:spPr>
          <a:xfrm>
            <a:off x="643468" y="2638043"/>
            <a:ext cx="3363974" cy="341562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lt1"/>
              </a:buClr>
              <a:buSzPts val="1900"/>
              <a:buChar char="•"/>
            </a:pPr>
            <a:r>
              <a:rPr lang="en-US" sz="1800" dirty="0">
                <a:solidFill>
                  <a:schemeClr val="bg1"/>
                </a:solidFill>
              </a:rPr>
              <a:t>We compare our best embedding approach to randomly initialized word embeddings using the client sampling strategy and model architecture from </a:t>
            </a:r>
            <a:r>
              <a:rPr lang="en-US" sz="1800" dirty="0">
                <a:hlinkClick r:id="rId3"/>
              </a:rPr>
              <a:t>”Adaptive Federated Optimization” </a:t>
            </a:r>
          </a:p>
          <a:p>
            <a:pPr marL="228600" lvl="0" indent="-228600" algn="l" rtl="0">
              <a:lnSpc>
                <a:spcPct val="90000"/>
              </a:lnSpc>
              <a:spcBef>
                <a:spcPts val="1000"/>
              </a:spcBef>
              <a:spcAft>
                <a:spcPts val="0"/>
              </a:spcAft>
              <a:buClr>
                <a:schemeClr val="lt1"/>
              </a:buClr>
              <a:buSzPts val="1900"/>
              <a:buChar char="•"/>
            </a:pPr>
            <a:r>
              <a:rPr lang="en-US" sz="1800" dirty="0">
                <a:solidFill>
                  <a:schemeClr val="bg1"/>
                </a:solidFill>
              </a:rPr>
              <a:t>We use the Adam defaults for optimization</a:t>
            </a:r>
          </a:p>
          <a:p>
            <a:pPr marL="228600" lvl="0" indent="-228600" algn="l" rtl="0">
              <a:lnSpc>
                <a:spcPct val="90000"/>
              </a:lnSpc>
              <a:spcBef>
                <a:spcPts val="1000"/>
              </a:spcBef>
              <a:spcAft>
                <a:spcPts val="0"/>
              </a:spcAft>
              <a:buClr>
                <a:schemeClr val="lt1"/>
              </a:buClr>
              <a:buSzPts val="1900"/>
              <a:buChar char="•"/>
            </a:pPr>
            <a:endParaRPr lang="en-US" sz="800" dirty="0"/>
          </a:p>
        </p:txBody>
      </p:sp>
      <p:sp>
        <p:nvSpPr>
          <p:cNvPr id="8" name="TextBox 7">
            <a:extLst>
              <a:ext uri="{FF2B5EF4-FFF2-40B4-BE49-F238E27FC236}">
                <a16:creationId xmlns:a16="http://schemas.microsoft.com/office/drawing/2014/main" id="{684401FB-CB4E-1A42-99F0-EF9877D0B83C}"/>
              </a:ext>
            </a:extLst>
          </p:cNvPr>
          <p:cNvSpPr txBox="1"/>
          <p:nvPr/>
        </p:nvSpPr>
        <p:spPr>
          <a:xfrm>
            <a:off x="5297764" y="4904211"/>
            <a:ext cx="4654296" cy="369332"/>
          </a:xfrm>
          <a:prstGeom prst="rect">
            <a:avLst/>
          </a:prstGeom>
          <a:noFill/>
        </p:spPr>
        <p:txBody>
          <a:bodyPr wrap="square" rtlCol="0">
            <a:spAutoFit/>
          </a:bodyPr>
          <a:lstStyle/>
          <a:p>
            <a:endParaRPr lang="en-US" sz="1800" dirty="0"/>
          </a:p>
        </p:txBody>
      </p:sp>
    </p:spTree>
    <p:extLst>
      <p:ext uri="{BB962C8B-B14F-4D97-AF65-F5344CB8AC3E}">
        <p14:creationId xmlns:p14="http://schemas.microsoft.com/office/powerpoint/2010/main" val="397899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12"/>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dirty="0">
                <a:solidFill>
                  <a:schemeClr val="bg1"/>
                </a:solidFill>
              </a:rPr>
              <a:t>Conclusions and Future Work.</a:t>
            </a:r>
            <a:endParaRPr dirty="0">
              <a:solidFill>
                <a:schemeClr val="bg1"/>
              </a:solidFill>
            </a:endParaRPr>
          </a:p>
        </p:txBody>
      </p:sp>
      <p:sp>
        <p:nvSpPr>
          <p:cNvPr id="8" name="TextBox 7">
            <a:extLst>
              <a:ext uri="{FF2B5EF4-FFF2-40B4-BE49-F238E27FC236}">
                <a16:creationId xmlns:a16="http://schemas.microsoft.com/office/drawing/2014/main" id="{684401FB-CB4E-1A42-99F0-EF9877D0B83C}"/>
              </a:ext>
            </a:extLst>
          </p:cNvPr>
          <p:cNvSpPr txBox="1"/>
          <p:nvPr/>
        </p:nvSpPr>
        <p:spPr>
          <a:xfrm>
            <a:off x="5297764" y="4904211"/>
            <a:ext cx="4654296" cy="369332"/>
          </a:xfrm>
          <a:prstGeom prst="rect">
            <a:avLst/>
          </a:prstGeom>
          <a:noFill/>
        </p:spPr>
        <p:txBody>
          <a:bodyPr wrap="square" rtlCol="0">
            <a:spAutoFit/>
          </a:bodyPr>
          <a:lstStyle/>
          <a:p>
            <a:endParaRPr lang="en-US" sz="1800" dirty="0"/>
          </a:p>
        </p:txBody>
      </p:sp>
    </p:spTree>
    <p:extLst>
      <p:ext uri="{BB962C8B-B14F-4D97-AF65-F5344CB8AC3E}">
        <p14:creationId xmlns:p14="http://schemas.microsoft.com/office/powerpoint/2010/main" val="199332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Calibri"/>
                <a:ea typeface="Calibri"/>
                <a:cs typeface="Calibri"/>
                <a:sym typeface="Calibri"/>
                <a:hlinkClick r:id="rId3"/>
              </a:rPr>
              <a:t>Git Repo</a:t>
            </a:r>
            <a:endParaRPr lang="en-US" sz="1800" b="0" i="0" u="none" strike="noStrike" cap="none" dirty="0">
              <a:solidFill>
                <a:schemeClr val="lt1"/>
              </a:solidFill>
              <a:latin typeface="Calibri"/>
              <a:ea typeface="Calibri"/>
              <a:cs typeface="Calibri"/>
              <a:sym typeface="Calibri"/>
            </a:endParaRPr>
          </a:p>
          <a:p>
            <a:pPr marL="0" marR="0" lvl="0" indent="0" algn="ctr" rtl="0">
              <a:spcBef>
                <a:spcPts val="0"/>
              </a:spcBef>
              <a:spcAft>
                <a:spcPts val="0"/>
              </a:spcAft>
              <a:buNone/>
            </a:pPr>
            <a:endParaRPr lang="en-US" sz="18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dirty="0">
                <a:solidFill>
                  <a:schemeClr val="lt1"/>
                </a:solidFill>
                <a:latin typeface="Calibri"/>
                <a:ea typeface="Calibri"/>
                <a:cs typeface="Calibri"/>
                <a:sym typeface="Calibri"/>
                <a:hlinkClick r:id="rId4"/>
              </a:rPr>
              <a:t>Final Research Report</a:t>
            </a:r>
            <a:endParaRPr sz="1800" b="0" i="0" u="none" strike="noStrike" cap="none" dirty="0">
              <a:solidFill>
                <a:schemeClr val="lt1"/>
              </a:solidFill>
              <a:latin typeface="Calibri"/>
              <a:ea typeface="Calibri"/>
              <a:cs typeface="Calibri"/>
              <a:sym typeface="Calibri"/>
            </a:endParaRPr>
          </a:p>
        </p:txBody>
      </p:sp>
      <p:sp>
        <p:nvSpPr>
          <p:cNvPr id="197" name="Google Shape;197;p12"/>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600"/>
              <a:buFont typeface="Calibri"/>
              <a:buNone/>
            </a:pPr>
            <a:r>
              <a:rPr lang="en-US" sz="2600" dirty="0">
                <a:solidFill>
                  <a:schemeClr val="bg1"/>
                </a:solidFill>
              </a:rPr>
              <a:t>Thank You!</a:t>
            </a:r>
            <a:endParaRPr dirty="0">
              <a:solidFill>
                <a:schemeClr val="bg1"/>
              </a:solidFill>
            </a:endParaRPr>
          </a:p>
        </p:txBody>
      </p:sp>
      <p:sp>
        <p:nvSpPr>
          <p:cNvPr id="8" name="TextBox 7">
            <a:extLst>
              <a:ext uri="{FF2B5EF4-FFF2-40B4-BE49-F238E27FC236}">
                <a16:creationId xmlns:a16="http://schemas.microsoft.com/office/drawing/2014/main" id="{684401FB-CB4E-1A42-99F0-EF9877D0B83C}"/>
              </a:ext>
            </a:extLst>
          </p:cNvPr>
          <p:cNvSpPr txBox="1"/>
          <p:nvPr/>
        </p:nvSpPr>
        <p:spPr>
          <a:xfrm>
            <a:off x="5297764" y="4904211"/>
            <a:ext cx="4654296" cy="369332"/>
          </a:xfrm>
          <a:prstGeom prst="rect">
            <a:avLst/>
          </a:prstGeom>
          <a:noFill/>
        </p:spPr>
        <p:txBody>
          <a:bodyPr wrap="square" rtlCol="0">
            <a:spAutoFit/>
          </a:bodyPr>
          <a:lstStyle/>
          <a:p>
            <a:endParaRPr lang="en-US" sz="1800" dirty="0"/>
          </a:p>
        </p:txBody>
      </p:sp>
    </p:spTree>
    <p:extLst>
      <p:ext uri="{BB962C8B-B14F-4D97-AF65-F5344CB8AC3E}">
        <p14:creationId xmlns:p14="http://schemas.microsoft.com/office/powerpoint/2010/main" val="1022678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2"/>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Federated Learning</a:t>
            </a:r>
            <a:endParaRPr dirty="0">
              <a:solidFill>
                <a:schemeClr val="bg1"/>
              </a:solidFill>
            </a:endParaRPr>
          </a:p>
        </p:txBody>
      </p:sp>
      <p:sp>
        <p:nvSpPr>
          <p:cNvPr id="109" name="Google Shape;109;p2"/>
          <p:cNvSpPr txBox="1">
            <a:spLocks noGrp="1"/>
          </p:cNvSpPr>
          <p:nvPr>
            <p:ph idx="1"/>
          </p:nvPr>
        </p:nvSpPr>
        <p:spPr>
          <a:xfrm>
            <a:off x="166064" y="2507414"/>
            <a:ext cx="4318781" cy="341562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Federated Learning is a decentralized approach for training models on user devices, personalizing the process and ensuring privacy by summarizing  local changes and only sending to the cloud a focused update from the local model.</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FL trains language models on client devices without exporting sensitive user data to servers and has been successful at tasks like Next Word Prediction for mobile keyboards</a:t>
            </a:r>
            <a:endParaRPr dirty="0">
              <a:solidFill>
                <a:schemeClr val="bg1"/>
              </a:solidFill>
            </a:endParaRPr>
          </a:p>
          <a:p>
            <a:pPr marL="228600" lvl="0" indent="-101600" algn="l" rtl="0">
              <a:lnSpc>
                <a:spcPct val="90000"/>
              </a:lnSpc>
              <a:spcBef>
                <a:spcPts val="1000"/>
              </a:spcBef>
              <a:spcAft>
                <a:spcPts val="0"/>
              </a:spcAft>
              <a:buClr>
                <a:schemeClr val="lt1"/>
              </a:buClr>
              <a:buSzPts val="2000"/>
              <a:buNone/>
            </a:pPr>
            <a:endParaRPr sz="2000" dirty="0"/>
          </a:p>
        </p:txBody>
      </p:sp>
      <p:pic>
        <p:nvPicPr>
          <p:cNvPr id="110" name="Google Shape;110;p2"/>
          <p:cNvPicPr preferRelativeResize="0"/>
          <p:nvPr/>
        </p:nvPicPr>
        <p:blipFill rotWithShape="1">
          <a:blip r:embed="rId3">
            <a:alphaModFix/>
          </a:blip>
          <a:srcRect/>
          <a:stretch/>
        </p:blipFill>
        <p:spPr>
          <a:xfrm>
            <a:off x="5297763" y="329659"/>
            <a:ext cx="6250769" cy="3531684"/>
          </a:xfrm>
          <a:prstGeom prst="rect">
            <a:avLst/>
          </a:prstGeom>
          <a:noFill/>
          <a:ln>
            <a:noFill/>
          </a:ln>
        </p:spPr>
      </p:pic>
      <p:sp>
        <p:nvSpPr>
          <p:cNvPr id="111" name="Google Shape;111;p2"/>
          <p:cNvSpPr/>
          <p:nvPr/>
        </p:nvSpPr>
        <p:spPr>
          <a:xfrm>
            <a:off x="7852544" y="6528341"/>
            <a:ext cx="609600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sng" strike="noStrike" cap="none">
                <a:solidFill>
                  <a:schemeClr val="lt1"/>
                </a:solidFill>
                <a:latin typeface="Calibri"/>
                <a:ea typeface="Calibri"/>
                <a:cs typeface="Calibri"/>
                <a:sym typeface="Calibri"/>
                <a:hlinkClick r:id="rId4"/>
              </a:rPr>
              <a:t>https://ai.googleblog.com/2017/04/federated-learning-collaborative.html</a:t>
            </a:r>
            <a:endParaRPr sz="1100" b="0" i="0" u="none" strike="noStrike" cap="none">
              <a:solidFill>
                <a:schemeClr val="lt1"/>
              </a:solidFill>
              <a:latin typeface="Calibri"/>
              <a:ea typeface="Calibri"/>
              <a:cs typeface="Calibri"/>
              <a:sym typeface="Calibri"/>
            </a:endParaRPr>
          </a:p>
        </p:txBody>
      </p:sp>
      <p:pic>
        <p:nvPicPr>
          <p:cNvPr id="112" name="Google Shape;112;p2"/>
          <p:cNvPicPr preferRelativeResize="0"/>
          <p:nvPr/>
        </p:nvPicPr>
        <p:blipFill rotWithShape="1">
          <a:blip r:embed="rId5">
            <a:alphaModFix/>
          </a:blip>
          <a:srcRect/>
          <a:stretch/>
        </p:blipFill>
        <p:spPr>
          <a:xfrm>
            <a:off x="5843692" y="4005960"/>
            <a:ext cx="5422611" cy="2006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3"/>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3"/>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Transfer Learning</a:t>
            </a:r>
            <a:endParaRPr dirty="0">
              <a:solidFill>
                <a:schemeClr val="bg1"/>
              </a:solidFill>
            </a:endParaRPr>
          </a:p>
        </p:txBody>
      </p:sp>
      <p:sp>
        <p:nvSpPr>
          <p:cNvPr id="119" name="Google Shape;119;p3"/>
          <p:cNvSpPr txBox="1">
            <a:spLocks noGrp="1"/>
          </p:cNvSpPr>
          <p:nvPr>
            <p:ph idx="1"/>
          </p:nvPr>
        </p:nvSpPr>
        <p:spPr>
          <a:xfrm>
            <a:off x="86735" y="2638043"/>
            <a:ext cx="4400859" cy="341562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000" i="1" dirty="0">
                <a:solidFill>
                  <a:schemeClr val="bg1"/>
                </a:solidFill>
              </a:rPr>
              <a:t>“Situation where what has been learned in one setting is exploited to improve generalization in another setting” - </a:t>
            </a:r>
            <a:r>
              <a:rPr lang="en-US" sz="2000" i="1" dirty="0" err="1">
                <a:solidFill>
                  <a:schemeClr val="bg1"/>
                </a:solidFill>
              </a:rPr>
              <a:t>Goodfelow</a:t>
            </a:r>
            <a:r>
              <a:rPr lang="en-US" sz="2000" i="1" dirty="0">
                <a:solidFill>
                  <a:schemeClr val="bg1"/>
                </a:solidFill>
              </a:rPr>
              <a:t> et al.</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Models tasked to solve complex problems depend on copious data, but getting a ton of labelled data for supervised models can be difficult.</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i="1" dirty="0">
                <a:solidFill>
                  <a:schemeClr val="bg1"/>
                </a:solidFill>
              </a:rPr>
              <a:t>“After supervised learning — Transfer Learning will be the next driver of ML commercial success” - Andrew Ng</a:t>
            </a:r>
            <a:endParaRPr sz="2000" dirty="0">
              <a:solidFill>
                <a:schemeClr val="bg1"/>
              </a:solidFill>
            </a:endParaRPr>
          </a:p>
        </p:txBody>
      </p:sp>
      <p:pic>
        <p:nvPicPr>
          <p:cNvPr id="120" name="Google Shape;120;p3" descr="A close up of a map&#10;&#10;Description automatically generated"/>
          <p:cNvPicPr preferRelativeResize="0"/>
          <p:nvPr/>
        </p:nvPicPr>
        <p:blipFill rotWithShape="1">
          <a:blip r:embed="rId3">
            <a:alphaModFix/>
          </a:blip>
          <a:srcRect/>
          <a:stretch/>
        </p:blipFill>
        <p:spPr>
          <a:xfrm>
            <a:off x="4742733" y="1378634"/>
            <a:ext cx="7362532" cy="3938954"/>
          </a:xfrm>
          <a:prstGeom prst="rect">
            <a:avLst/>
          </a:prstGeom>
          <a:noFill/>
          <a:ln>
            <a:noFill/>
          </a:ln>
        </p:spPr>
      </p:pic>
      <p:sp>
        <p:nvSpPr>
          <p:cNvPr id="121" name="Google Shape;121;p3"/>
          <p:cNvSpPr/>
          <p:nvPr/>
        </p:nvSpPr>
        <p:spPr>
          <a:xfrm>
            <a:off x="6096000" y="6493266"/>
            <a:ext cx="609600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sng" strike="noStrike" cap="none">
                <a:solidFill>
                  <a:schemeClr val="lt1"/>
                </a:solidFill>
                <a:latin typeface="Calibri"/>
                <a:ea typeface="Calibri"/>
                <a:cs typeface="Calibri"/>
                <a:sym typeface="Calibri"/>
                <a:hlinkClick r:id="rId4"/>
              </a:rPr>
              <a:t>https://medium.com/the-official-integrate-ai-blog/transfer-learning-explained-7d275c1e34e2</a:t>
            </a:r>
            <a:endParaRPr sz="11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4580828" y="0"/>
            <a:ext cx="330883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Related Work</a:t>
            </a:r>
            <a:endParaRPr dirty="0"/>
          </a:p>
        </p:txBody>
      </p:sp>
      <p:sp>
        <p:nvSpPr>
          <p:cNvPr id="2" name="TextBox 1">
            <a:extLst>
              <a:ext uri="{FF2B5EF4-FFF2-40B4-BE49-F238E27FC236}">
                <a16:creationId xmlns:a16="http://schemas.microsoft.com/office/drawing/2014/main" id="{F3DE01BD-D28E-1A4A-8A01-C8B56FC5395C}"/>
              </a:ext>
            </a:extLst>
          </p:cNvPr>
          <p:cNvSpPr txBox="1"/>
          <p:nvPr/>
        </p:nvSpPr>
        <p:spPr>
          <a:xfrm>
            <a:off x="787791" y="1547446"/>
            <a:ext cx="4953442" cy="646331"/>
          </a:xfrm>
          <a:prstGeom prst="rect">
            <a:avLst/>
          </a:prstGeom>
          <a:noFill/>
        </p:spPr>
        <p:txBody>
          <a:bodyPr wrap="square" rtlCol="0">
            <a:spAutoFit/>
          </a:bodyPr>
          <a:lstStyle/>
          <a:p>
            <a:pPr lvl="1" algn="ctr"/>
            <a:r>
              <a:rPr lang="en-US" sz="1800" b="1" dirty="0"/>
              <a:t>Transfer Learning for Computer Vision: </a:t>
            </a:r>
          </a:p>
          <a:p>
            <a:pPr lvl="1" algn="ctr"/>
            <a:r>
              <a:rPr lang="en-US" sz="1800" b="1" dirty="0"/>
              <a:t>VGG-16, VGG-19, ResNet-50 etc.</a:t>
            </a:r>
          </a:p>
        </p:txBody>
      </p:sp>
      <p:sp>
        <p:nvSpPr>
          <p:cNvPr id="5" name="TextBox 4">
            <a:extLst>
              <a:ext uri="{FF2B5EF4-FFF2-40B4-BE49-F238E27FC236}">
                <a16:creationId xmlns:a16="http://schemas.microsoft.com/office/drawing/2014/main" id="{CC8A616C-6D51-E843-96FD-557C7AB10F1F}"/>
              </a:ext>
            </a:extLst>
          </p:cNvPr>
          <p:cNvSpPr txBox="1"/>
          <p:nvPr/>
        </p:nvSpPr>
        <p:spPr>
          <a:xfrm>
            <a:off x="6906541" y="1431666"/>
            <a:ext cx="4953442" cy="646331"/>
          </a:xfrm>
          <a:prstGeom prst="rect">
            <a:avLst/>
          </a:prstGeom>
          <a:noFill/>
        </p:spPr>
        <p:txBody>
          <a:bodyPr wrap="square" rtlCol="0">
            <a:spAutoFit/>
          </a:bodyPr>
          <a:lstStyle/>
          <a:p>
            <a:pPr algn="ctr"/>
            <a:r>
              <a:rPr lang="en-US" sz="1800" b="1" dirty="0"/>
              <a:t>Transfer Learning for NLP: </a:t>
            </a:r>
          </a:p>
          <a:p>
            <a:pPr algn="ctr"/>
            <a:r>
              <a:rPr lang="en-US" sz="1800" b="1" dirty="0"/>
              <a:t>BERT, </a:t>
            </a:r>
            <a:r>
              <a:rPr lang="en-US" sz="1800" b="1" dirty="0" err="1"/>
              <a:t>XLNet</a:t>
            </a:r>
            <a:r>
              <a:rPr lang="en-US" sz="1800" b="1" dirty="0"/>
              <a:t>, </a:t>
            </a:r>
            <a:r>
              <a:rPr lang="en-US" sz="1800" b="1" dirty="0" err="1"/>
              <a:t>RoBERTa</a:t>
            </a:r>
            <a:r>
              <a:rPr lang="en-US" sz="1800" b="1" dirty="0"/>
              <a:t> etc.</a:t>
            </a:r>
          </a:p>
        </p:txBody>
      </p:sp>
      <p:pic>
        <p:nvPicPr>
          <p:cNvPr id="3" name="Picture 2">
            <a:extLst>
              <a:ext uri="{FF2B5EF4-FFF2-40B4-BE49-F238E27FC236}">
                <a16:creationId xmlns:a16="http://schemas.microsoft.com/office/drawing/2014/main" id="{BB2D42E6-9557-9A45-B9B9-E1B1D3DEE538}"/>
              </a:ext>
            </a:extLst>
          </p:cNvPr>
          <p:cNvPicPr>
            <a:picLocks noChangeAspect="1"/>
          </p:cNvPicPr>
          <p:nvPr/>
        </p:nvPicPr>
        <p:blipFill>
          <a:blip r:embed="rId3"/>
          <a:stretch>
            <a:fillRect/>
          </a:stretch>
        </p:blipFill>
        <p:spPr>
          <a:xfrm>
            <a:off x="2263520" y="2406348"/>
            <a:ext cx="4162628" cy="3912870"/>
          </a:xfrm>
          <a:prstGeom prst="rect">
            <a:avLst/>
          </a:prstGeom>
        </p:spPr>
      </p:pic>
      <p:sp>
        <p:nvSpPr>
          <p:cNvPr id="4" name="Rectangle 3">
            <a:extLst>
              <a:ext uri="{FF2B5EF4-FFF2-40B4-BE49-F238E27FC236}">
                <a16:creationId xmlns:a16="http://schemas.microsoft.com/office/drawing/2014/main" id="{E9862855-9CB2-2846-8D8D-51B7896CD4BB}"/>
              </a:ext>
            </a:extLst>
          </p:cNvPr>
          <p:cNvSpPr/>
          <p:nvPr/>
        </p:nvSpPr>
        <p:spPr>
          <a:xfrm>
            <a:off x="-6198" y="6448598"/>
            <a:ext cx="6096000" cy="369332"/>
          </a:xfrm>
          <a:prstGeom prst="rect">
            <a:avLst/>
          </a:prstGeom>
        </p:spPr>
        <p:txBody>
          <a:bodyPr>
            <a:spAutoFit/>
          </a:bodyPr>
          <a:lstStyle/>
          <a:p>
            <a:r>
              <a:rPr lang="en-IN" sz="900" dirty="0">
                <a:hlinkClick r:id="rId4"/>
              </a:rPr>
              <a:t>https://www.oreilly.com/content/not-hotdog-vs-mission-critical-ai-applications-for-the-enterprise/</a:t>
            </a:r>
            <a:endParaRPr lang="en-IN" sz="900" dirty="0"/>
          </a:p>
          <a:p>
            <a:r>
              <a:rPr lang="en-IN" sz="900" dirty="0">
                <a:hlinkClick r:id="rId5"/>
              </a:rPr>
              <a:t>https://www.theverge.com/tldr/2017/5/14/15639784/hbo-silicon-valley-not-hotdog-app-download</a:t>
            </a:r>
            <a:endParaRPr lang="en-US" sz="900" dirty="0"/>
          </a:p>
        </p:txBody>
      </p:sp>
      <p:pic>
        <p:nvPicPr>
          <p:cNvPr id="7" name="Picture 6">
            <a:extLst>
              <a:ext uri="{FF2B5EF4-FFF2-40B4-BE49-F238E27FC236}">
                <a16:creationId xmlns:a16="http://schemas.microsoft.com/office/drawing/2014/main" id="{94446260-73AF-354D-AB07-AAD113400757}"/>
              </a:ext>
            </a:extLst>
          </p:cNvPr>
          <p:cNvPicPr>
            <a:picLocks noChangeAspect="1"/>
          </p:cNvPicPr>
          <p:nvPr/>
        </p:nvPicPr>
        <p:blipFill rotWithShape="1">
          <a:blip r:embed="rId6"/>
          <a:srcRect l="11462" r="29003"/>
          <a:stretch/>
        </p:blipFill>
        <p:spPr>
          <a:xfrm>
            <a:off x="228648" y="2863121"/>
            <a:ext cx="2019881" cy="2261818"/>
          </a:xfrm>
          <a:prstGeom prst="rect">
            <a:avLst/>
          </a:prstGeom>
        </p:spPr>
      </p:pic>
      <p:pic>
        <p:nvPicPr>
          <p:cNvPr id="8" name="Picture 7">
            <a:extLst>
              <a:ext uri="{FF2B5EF4-FFF2-40B4-BE49-F238E27FC236}">
                <a16:creationId xmlns:a16="http://schemas.microsoft.com/office/drawing/2014/main" id="{2EA9CCA3-292B-6040-B65E-1EACA0912552}"/>
              </a:ext>
            </a:extLst>
          </p:cNvPr>
          <p:cNvPicPr>
            <a:picLocks noChangeAspect="1"/>
          </p:cNvPicPr>
          <p:nvPr/>
        </p:nvPicPr>
        <p:blipFill>
          <a:blip r:embed="rId7"/>
          <a:stretch>
            <a:fillRect/>
          </a:stretch>
        </p:blipFill>
        <p:spPr>
          <a:xfrm>
            <a:off x="6824318" y="2406348"/>
            <a:ext cx="5367682" cy="2718591"/>
          </a:xfrm>
          <a:prstGeom prst="rect">
            <a:avLst/>
          </a:prstGeom>
        </p:spPr>
      </p:pic>
      <p:sp>
        <p:nvSpPr>
          <p:cNvPr id="9" name="Rectangle 8">
            <a:extLst>
              <a:ext uri="{FF2B5EF4-FFF2-40B4-BE49-F238E27FC236}">
                <a16:creationId xmlns:a16="http://schemas.microsoft.com/office/drawing/2014/main" id="{07A63D20-3665-6B45-94D6-A1FE2A6C56C4}"/>
              </a:ext>
            </a:extLst>
          </p:cNvPr>
          <p:cNvSpPr/>
          <p:nvPr/>
        </p:nvSpPr>
        <p:spPr>
          <a:xfrm>
            <a:off x="8332310" y="6448598"/>
            <a:ext cx="3345788" cy="230832"/>
          </a:xfrm>
          <a:prstGeom prst="rect">
            <a:avLst/>
          </a:prstGeom>
        </p:spPr>
        <p:txBody>
          <a:bodyPr wrap="none">
            <a:spAutoFit/>
          </a:bodyPr>
          <a:lstStyle/>
          <a:p>
            <a:r>
              <a:rPr lang="en-IN" sz="900" dirty="0">
                <a:hlinkClick r:id="rId8"/>
              </a:rPr>
              <a:t>https://www.seroundtable.com/google-bert-update-28427.html</a:t>
            </a:r>
            <a:endParaRPr lang="en-US" sz="900" dirty="0"/>
          </a:p>
        </p:txBody>
      </p:sp>
      <p:sp>
        <p:nvSpPr>
          <p:cNvPr id="10" name="Rectangle 9">
            <a:extLst>
              <a:ext uri="{FF2B5EF4-FFF2-40B4-BE49-F238E27FC236}">
                <a16:creationId xmlns:a16="http://schemas.microsoft.com/office/drawing/2014/main" id="{2BE5D71A-6754-2B47-AE7D-46479B34AFA0}"/>
              </a:ext>
            </a:extLst>
          </p:cNvPr>
          <p:cNvSpPr/>
          <p:nvPr/>
        </p:nvSpPr>
        <p:spPr>
          <a:xfrm>
            <a:off x="4389804" y="178570"/>
            <a:ext cx="3704884" cy="9041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4"/>
          <p:cNvSpPr/>
          <p:nvPr/>
        </p:nvSpPr>
        <p:spPr>
          <a:xfrm>
            <a:off x="8111" y="0"/>
            <a:ext cx="4847667" cy="702289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4"/>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Problem Formulation: Pretrained Federated Models for Text</a:t>
            </a:r>
            <a:endParaRPr/>
          </a:p>
        </p:txBody>
      </p:sp>
      <p:sp>
        <p:nvSpPr>
          <p:cNvPr id="128" name="Google Shape;128;p4"/>
          <p:cNvSpPr txBox="1"/>
          <p:nvPr/>
        </p:nvSpPr>
        <p:spPr>
          <a:xfrm>
            <a:off x="253217" y="2638043"/>
            <a:ext cx="4178105" cy="3415623"/>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Clr>
                <a:schemeClr val="bg1"/>
              </a:buClr>
            </a:pPr>
            <a:r>
              <a:rPr lang="en-US" sz="1600" dirty="0">
                <a:solidFill>
                  <a:schemeClr val="bg1"/>
                </a:solidFill>
                <a:latin typeface="Calibri" panose="020F0502020204030204" pitchFamily="34" charset="0"/>
                <a:ea typeface="Calibri"/>
                <a:cs typeface="Calibri" panose="020F0502020204030204" pitchFamily="34" charset="0"/>
                <a:sym typeface="Calibri"/>
              </a:rPr>
              <a:t>In this research, we:</a:t>
            </a:r>
          </a:p>
          <a:p>
            <a:pPr marR="0" lvl="0" algn="l" rtl="0">
              <a:lnSpc>
                <a:spcPct val="90000"/>
              </a:lnSpc>
              <a:spcBef>
                <a:spcPts val="0"/>
              </a:spcBef>
              <a:spcAft>
                <a:spcPts val="0"/>
              </a:spcAft>
              <a:buClr>
                <a:schemeClr val="bg1"/>
              </a:buClr>
            </a:pPr>
            <a:endParaRPr lang="en-US" sz="1600" dirty="0">
              <a:solidFill>
                <a:schemeClr val="bg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90000"/>
              </a:lnSpc>
              <a:spcBef>
                <a:spcPts val="0"/>
              </a:spcBef>
              <a:spcAft>
                <a:spcPts val="0"/>
              </a:spcAft>
              <a:buClr>
                <a:schemeClr val="bg1"/>
              </a:buClr>
              <a:buFont typeface="Arial" panose="020B0604020202020204" pitchFamily="34" charset="0"/>
              <a:buChar char="•"/>
            </a:pPr>
            <a:r>
              <a:rPr lang="en-US" sz="1600" dirty="0">
                <a:solidFill>
                  <a:schemeClr val="bg1"/>
                </a:solidFill>
                <a:latin typeface="Calibri" panose="020F0502020204030204" pitchFamily="34" charset="0"/>
                <a:ea typeface="Calibri"/>
                <a:cs typeface="Calibri" panose="020F0502020204030204" pitchFamily="34" charset="0"/>
                <a:sym typeface="Calibri"/>
              </a:rPr>
              <a:t>C</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ombine the ideas of FL </a:t>
            </a:r>
            <a:r>
              <a:rPr lang="en-US" sz="1600" dirty="0">
                <a:solidFill>
                  <a:schemeClr val="bg1"/>
                </a:solidFill>
                <a:latin typeface="Calibri" panose="020F0502020204030204" pitchFamily="34" charset="0"/>
                <a:ea typeface="Calibri"/>
                <a:cs typeface="Calibri" panose="020F0502020204030204" pitchFamily="34" charset="0"/>
                <a:sym typeface="Calibri"/>
              </a:rPr>
              <a:t>and</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 Transfer Learning to produce pretrained </a:t>
            </a:r>
            <a:r>
              <a:rPr lang="en-US" sz="1600" dirty="0">
                <a:solidFill>
                  <a:schemeClr val="bg1"/>
                </a:solidFill>
                <a:latin typeface="Calibri" panose="020F0502020204030204" pitchFamily="34" charset="0"/>
                <a:ea typeface="Calibri"/>
                <a:cs typeface="Calibri" panose="020F0502020204030204" pitchFamily="34" charset="0"/>
                <a:sym typeface="Calibri"/>
              </a:rPr>
              <a:t>f</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ederated </a:t>
            </a:r>
            <a:r>
              <a:rPr lang="en-US" sz="1600" dirty="0">
                <a:solidFill>
                  <a:schemeClr val="bg1"/>
                </a:solidFill>
                <a:latin typeface="Calibri" panose="020F0502020204030204" pitchFamily="34" charset="0"/>
                <a:ea typeface="Calibri"/>
                <a:cs typeface="Calibri" panose="020F0502020204030204" pitchFamily="34" charset="0"/>
                <a:sym typeface="Calibri"/>
              </a:rPr>
              <a:t>m</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odels</a:t>
            </a:r>
            <a:endParaRPr sz="1600" dirty="0">
              <a:solidFill>
                <a:schemeClr val="bg1"/>
              </a:solidFill>
              <a:latin typeface="Calibri" panose="020F0502020204030204" pitchFamily="34" charset="0"/>
              <a:cs typeface="Calibri" panose="020F0502020204030204" pitchFamily="34" charset="0"/>
            </a:endParaRPr>
          </a:p>
          <a:p>
            <a:pPr marL="342900" marR="0" lvl="0" indent="-342900" algn="l" rtl="0">
              <a:lnSpc>
                <a:spcPct val="90000"/>
              </a:lnSpc>
              <a:spcBef>
                <a:spcPts val="600"/>
              </a:spcBef>
              <a:spcAft>
                <a:spcPts val="0"/>
              </a:spcAft>
              <a:buClr>
                <a:schemeClr val="bg1"/>
              </a:buClr>
              <a:buFont typeface="Arial" panose="020B0604020202020204" pitchFamily="34" charset="0"/>
              <a:buChar char="•"/>
            </a:pPr>
            <a:endParaRPr sz="16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90000"/>
              </a:lnSpc>
              <a:spcBef>
                <a:spcPts val="600"/>
              </a:spcBef>
              <a:spcAft>
                <a:spcPts val="0"/>
              </a:spcAft>
              <a:buClr>
                <a:schemeClr val="bg1"/>
              </a:buClr>
              <a:buFont typeface="Arial" panose="020B0604020202020204" pitchFamily="34" charset="0"/>
              <a:buChar char="•"/>
            </a:pP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Develop and enhance baseline text </a:t>
            </a:r>
            <a:r>
              <a:rPr lang="en-US" sz="1600" dirty="0">
                <a:solidFill>
                  <a:schemeClr val="bg1"/>
                </a:solidFill>
                <a:latin typeface="Calibri" panose="020F0502020204030204" pitchFamily="34" charset="0"/>
                <a:ea typeface="Calibri"/>
                <a:cs typeface="Calibri" panose="020F0502020204030204" pitchFamily="34" charset="0"/>
                <a:sym typeface="Calibri"/>
              </a:rPr>
              <a:t>m</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odels using LSTMs for the task of Next Word Prediction</a:t>
            </a:r>
            <a:r>
              <a:rPr lang="en-US" sz="1600" dirty="0">
                <a:solidFill>
                  <a:schemeClr val="bg1"/>
                </a:solidFill>
                <a:latin typeface="Calibri" panose="020F0502020204030204" pitchFamily="34" charset="0"/>
                <a:ea typeface="Calibri"/>
                <a:cs typeface="Calibri" panose="020F0502020204030204" pitchFamily="34" charset="0"/>
                <a:sym typeface="Calibri"/>
              </a:rPr>
              <a:t> in the federated setting </a:t>
            </a:r>
          </a:p>
          <a:p>
            <a:pPr marR="0" lvl="0" algn="l" rtl="0">
              <a:lnSpc>
                <a:spcPct val="90000"/>
              </a:lnSpc>
              <a:spcBef>
                <a:spcPts val="600"/>
              </a:spcBef>
              <a:spcAft>
                <a:spcPts val="0"/>
              </a:spcAft>
              <a:buClr>
                <a:schemeClr val="bg1"/>
              </a:buClr>
            </a:pPr>
            <a:endParaRPr sz="16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90000"/>
              </a:lnSpc>
              <a:spcBef>
                <a:spcPts val="600"/>
              </a:spcBef>
              <a:spcAft>
                <a:spcPts val="0"/>
              </a:spcAft>
              <a:buClr>
                <a:schemeClr val="bg1"/>
              </a:buClr>
              <a:buFont typeface="Arial" panose="020B0604020202020204" pitchFamily="34" charset="0"/>
              <a:buChar char="•"/>
            </a:pPr>
            <a:r>
              <a:rPr lang="en-US" sz="1600" dirty="0">
                <a:solidFill>
                  <a:schemeClr val="bg1"/>
                </a:solidFill>
                <a:latin typeface="Calibri" panose="020F0502020204030204" pitchFamily="34" charset="0"/>
                <a:ea typeface="Calibri"/>
                <a:cs typeface="Calibri" panose="020F0502020204030204" pitchFamily="34" charset="0"/>
                <a:sym typeface="Calibri"/>
              </a:rPr>
              <a:t>Introduce </a:t>
            </a:r>
            <a:r>
              <a:rPr lang="en-US" sz="1600" b="0" i="0" u="none" strike="noStrike" cap="none" dirty="0">
                <a:solidFill>
                  <a:schemeClr val="bg1"/>
                </a:solidFill>
                <a:latin typeface="Calibri" panose="020F0502020204030204" pitchFamily="34" charset="0"/>
                <a:ea typeface="Calibri"/>
                <a:cs typeface="Calibri" panose="020F0502020204030204" pitchFamily="34" charset="0"/>
                <a:sym typeface="Calibri"/>
              </a:rPr>
              <a:t>the idea of pretrained models and pretrained word embeddings to reduce required training rounds and increase the  accuracy of federated text models</a:t>
            </a:r>
            <a:endParaRPr sz="2000" b="0" i="0" u="none" strike="noStrike" cap="none" dirty="0">
              <a:solidFill>
                <a:schemeClr val="bg1"/>
              </a:solidFill>
              <a:latin typeface="Calibri"/>
              <a:ea typeface="Calibri"/>
              <a:cs typeface="Calibri"/>
              <a:sym typeface="Calibri"/>
            </a:endParaRPr>
          </a:p>
        </p:txBody>
      </p:sp>
      <p:pic>
        <p:nvPicPr>
          <p:cNvPr id="129" name="Google Shape;129;p4"/>
          <p:cNvPicPr preferRelativeResize="0"/>
          <p:nvPr/>
        </p:nvPicPr>
        <p:blipFill rotWithShape="1">
          <a:blip r:embed="rId3">
            <a:alphaModFix/>
          </a:blip>
          <a:srcRect l="5450" r="2834"/>
          <a:stretch/>
        </p:blipFill>
        <p:spPr>
          <a:xfrm>
            <a:off x="5273356" y="1343222"/>
            <a:ext cx="6803031" cy="4079630"/>
          </a:xfrm>
          <a:prstGeom prst="rect">
            <a:avLst/>
          </a:prstGeom>
          <a:noFill/>
          <a:ln>
            <a:noFill/>
          </a:ln>
        </p:spPr>
      </p:pic>
      <p:sp>
        <p:nvSpPr>
          <p:cNvPr id="6" name="Rectangle 5">
            <a:extLst>
              <a:ext uri="{FF2B5EF4-FFF2-40B4-BE49-F238E27FC236}">
                <a16:creationId xmlns:a16="http://schemas.microsoft.com/office/drawing/2014/main" id="{C65CA17A-907E-2F48-B906-A2F5079B2893}"/>
              </a:ext>
            </a:extLst>
          </p:cNvPr>
          <p:cNvSpPr/>
          <p:nvPr/>
        </p:nvSpPr>
        <p:spPr>
          <a:xfrm>
            <a:off x="8256110" y="6407182"/>
            <a:ext cx="3820277" cy="230832"/>
          </a:xfrm>
          <a:prstGeom prst="rect">
            <a:avLst/>
          </a:prstGeom>
        </p:spPr>
        <p:txBody>
          <a:bodyPr wrap="none">
            <a:spAutoFit/>
          </a:bodyPr>
          <a:lstStyle/>
          <a:p>
            <a:r>
              <a:rPr lang="en-US" sz="900" dirty="0">
                <a:hlinkClick r:id="rId4"/>
              </a:rPr>
              <a:t>https://ai.googleblog.com/2017/04/federated-learning-collaborative.html</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6"/>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6"/>
          <p:cNvSpPr txBox="1">
            <a:spLocks noGrp="1"/>
          </p:cNvSpPr>
          <p:nvPr>
            <p:ph type="title"/>
          </p:nvPr>
        </p:nvSpPr>
        <p:spPr>
          <a:xfrm>
            <a:off x="838200" y="669925"/>
            <a:ext cx="4508946" cy="1325563"/>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400"/>
              <a:buFont typeface="Calibri"/>
              <a:buNone/>
            </a:pPr>
            <a:r>
              <a:rPr lang="en-US">
                <a:solidFill>
                  <a:schemeClr val="lt1"/>
                </a:solidFill>
              </a:rPr>
              <a:t>Methods</a:t>
            </a:r>
            <a:endParaRPr/>
          </a:p>
        </p:txBody>
      </p:sp>
      <p:cxnSp>
        <p:nvCxnSpPr>
          <p:cNvPr id="142" name="Google Shape;142;p6"/>
          <p:cNvCxnSpPr/>
          <p:nvPr/>
        </p:nvCxnSpPr>
        <p:spPr>
          <a:xfrm rot="10800000">
            <a:off x="126210" y="2026340"/>
            <a:ext cx="5220936" cy="0"/>
          </a:xfrm>
          <a:prstGeom prst="straightConnector1">
            <a:avLst/>
          </a:prstGeom>
          <a:noFill/>
          <a:ln w="12700" cap="flat" cmpd="sng">
            <a:solidFill>
              <a:schemeClr val="accent2"/>
            </a:solidFill>
            <a:prstDash val="solid"/>
            <a:miter lim="800000"/>
            <a:headEnd type="none" w="sm" len="sm"/>
            <a:tailEnd type="none" w="sm" len="sm"/>
          </a:ln>
        </p:spPr>
      </p:cxnSp>
      <p:sp>
        <p:nvSpPr>
          <p:cNvPr id="143" name="Google Shape;143;p6"/>
          <p:cNvSpPr txBox="1">
            <a:spLocks noGrp="1"/>
          </p:cNvSpPr>
          <p:nvPr>
            <p:ph type="body" idx="1"/>
          </p:nvPr>
        </p:nvSpPr>
        <p:spPr>
          <a:xfrm>
            <a:off x="1392667" y="2398957"/>
            <a:ext cx="9406666" cy="352614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solidFill>
                  <a:schemeClr val="lt1"/>
                </a:solidFill>
              </a:rPr>
              <a:t>In this research we replicate a baseline network architecture for next word prediction using the Federated Averaging algorithm to train an LSTM on the Stack Overflow dataset. Our enhancements include:</a:t>
            </a:r>
            <a:endParaRPr dirty="0"/>
          </a:p>
          <a:p>
            <a:pPr marL="228600" lvl="0" indent="-228600" algn="l" rtl="0">
              <a:lnSpc>
                <a:spcPct val="90000"/>
              </a:lnSpc>
              <a:spcBef>
                <a:spcPts val="1000"/>
              </a:spcBef>
              <a:spcAft>
                <a:spcPts val="0"/>
              </a:spcAft>
              <a:buClr>
                <a:schemeClr val="lt1"/>
              </a:buClr>
              <a:buSzPts val="2400"/>
              <a:buChar char="•"/>
            </a:pPr>
            <a:r>
              <a:rPr lang="en-US" sz="2400" dirty="0">
                <a:solidFill>
                  <a:schemeClr val="lt1"/>
                </a:solidFill>
              </a:rPr>
              <a:t>Centrally pretraining text models followed by federated fine tuning</a:t>
            </a:r>
            <a:endParaRPr dirty="0"/>
          </a:p>
          <a:p>
            <a:pPr marL="228600" lvl="0" indent="-228600" algn="l" rtl="0">
              <a:lnSpc>
                <a:spcPct val="90000"/>
              </a:lnSpc>
              <a:spcBef>
                <a:spcPts val="1000"/>
              </a:spcBef>
              <a:spcAft>
                <a:spcPts val="0"/>
              </a:spcAft>
              <a:buClr>
                <a:schemeClr val="lt1"/>
              </a:buClr>
              <a:buSzPts val="2400"/>
              <a:buChar char="•"/>
            </a:pPr>
            <a:r>
              <a:rPr lang="en-US" sz="2400" dirty="0">
                <a:solidFill>
                  <a:schemeClr val="lt1"/>
                </a:solidFill>
              </a:rPr>
              <a:t>Incorporating pretrained word embeddings instead of randomly initialized embeddings and fine tuning these embeddings while training the full network in the federated setting.</a:t>
            </a:r>
            <a:endParaRPr dirty="0"/>
          </a:p>
          <a:p>
            <a:pPr marL="228600" lvl="0" indent="-228600" algn="l" rtl="0">
              <a:lnSpc>
                <a:spcPct val="90000"/>
              </a:lnSpc>
              <a:spcBef>
                <a:spcPts val="1000"/>
              </a:spcBef>
              <a:spcAft>
                <a:spcPts val="0"/>
              </a:spcAft>
              <a:buClr>
                <a:schemeClr val="lt1"/>
              </a:buClr>
              <a:buSzPts val="2400"/>
              <a:buChar char="•"/>
            </a:pPr>
            <a:r>
              <a:rPr lang="en-US" sz="2400" dirty="0">
                <a:solidFill>
                  <a:schemeClr val="lt1"/>
                </a:solidFill>
              </a:rPr>
              <a:t>Combining centralized pretraining and pretrained word embeddings with federated fine tuning.</a:t>
            </a:r>
            <a:endParaRPr dirty="0"/>
          </a:p>
          <a:p>
            <a:pPr marL="228600" lvl="0" indent="-76200" algn="l" rtl="0">
              <a:lnSpc>
                <a:spcPct val="90000"/>
              </a:lnSpc>
              <a:spcBef>
                <a:spcPts val="1000"/>
              </a:spcBef>
              <a:spcAft>
                <a:spcPts val="0"/>
              </a:spcAft>
              <a:buClr>
                <a:schemeClr val="dk1"/>
              </a:buClr>
              <a:buSzPts val="2400"/>
              <a:buNone/>
            </a:pPr>
            <a:endParaRPr sz="2400" dirty="0">
              <a:solidFill>
                <a:schemeClr val="lt1"/>
              </a:solidFill>
            </a:endParaRPr>
          </a:p>
        </p:txBody>
      </p:sp>
      <p:sp>
        <p:nvSpPr>
          <p:cNvPr id="144" name="Google Shape;144;p6"/>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13"/>
          <p:cNvSpPr/>
          <p:nvPr/>
        </p:nvSpPr>
        <p:spPr>
          <a:xfrm>
            <a:off x="21821" y="0"/>
            <a:ext cx="4630190"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Google Shape;205;p13"/>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Experiments &amp; Results: Deep vs Wide</a:t>
            </a:r>
            <a:endParaRPr dirty="0">
              <a:solidFill>
                <a:schemeClr val="bg1"/>
              </a:solidFill>
            </a:endParaRPr>
          </a:p>
        </p:txBody>
      </p:sp>
      <p:sp>
        <p:nvSpPr>
          <p:cNvPr id="206" name="Google Shape;206;p13"/>
          <p:cNvSpPr txBox="1">
            <a:spLocks noGrp="1"/>
          </p:cNvSpPr>
          <p:nvPr>
            <p:ph idx="1"/>
          </p:nvPr>
        </p:nvSpPr>
        <p:spPr>
          <a:xfrm>
            <a:off x="643468" y="2638043"/>
            <a:ext cx="3363974" cy="341562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Ceteris Paribus, the model architecture was changed by replacing 1 LSTM layer having 256 units, with a 2-stacked LSTM layer with 128 units each</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The wider single LSTM network outperforms the deeper 2-stacked LSTM layer.</a:t>
            </a: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Difference in train time is negligible</a:t>
            </a:r>
            <a:endParaRPr dirty="0">
              <a:solidFill>
                <a:schemeClr val="bg1"/>
              </a:solidFill>
            </a:endParaRPr>
          </a:p>
        </p:txBody>
      </p:sp>
      <p:pic>
        <p:nvPicPr>
          <p:cNvPr id="2" name="Picture 1">
            <a:extLst>
              <a:ext uri="{FF2B5EF4-FFF2-40B4-BE49-F238E27FC236}">
                <a16:creationId xmlns:a16="http://schemas.microsoft.com/office/drawing/2014/main" id="{45D946F2-B1C5-BE4C-B165-47D7700DD159}"/>
              </a:ext>
            </a:extLst>
          </p:cNvPr>
          <p:cNvPicPr>
            <a:picLocks noChangeAspect="1"/>
          </p:cNvPicPr>
          <p:nvPr/>
        </p:nvPicPr>
        <p:blipFill rotWithShape="1">
          <a:blip r:embed="rId3"/>
          <a:srcRect t="8115"/>
          <a:stretch/>
        </p:blipFill>
        <p:spPr>
          <a:xfrm>
            <a:off x="4740849" y="891540"/>
            <a:ext cx="7341222" cy="5579304"/>
          </a:xfrm>
          <a:prstGeom prst="rect">
            <a:avLst/>
          </a:prstGeom>
        </p:spPr>
      </p:pic>
      <p:sp>
        <p:nvSpPr>
          <p:cNvPr id="3" name="TextBox 2">
            <a:extLst>
              <a:ext uri="{FF2B5EF4-FFF2-40B4-BE49-F238E27FC236}">
                <a16:creationId xmlns:a16="http://schemas.microsoft.com/office/drawing/2014/main" id="{98DFA913-BF99-A241-954B-F8EEFFFD236E}"/>
              </a:ext>
            </a:extLst>
          </p:cNvPr>
          <p:cNvSpPr txBox="1"/>
          <p:nvPr/>
        </p:nvSpPr>
        <p:spPr>
          <a:xfrm>
            <a:off x="5410575" y="552986"/>
            <a:ext cx="6001770"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Train and Validation Accuracy by Epoch: Small Network Deep vs Wide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7"/>
          <p:cNvSpPr/>
          <p:nvPr/>
        </p:nvSpPr>
        <p:spPr>
          <a:xfrm>
            <a:off x="-1693"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 name="Google Shape;150;p7"/>
          <p:cNvSpPr txBox="1">
            <a:spLocks noGrp="1"/>
          </p:cNvSpPr>
          <p:nvPr>
            <p:ph type="title"/>
          </p:nvPr>
        </p:nvSpPr>
        <p:spPr>
          <a:xfrm>
            <a:off x="643468" y="623392"/>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Model Architecture</a:t>
            </a:r>
            <a:endParaRPr/>
          </a:p>
        </p:txBody>
      </p:sp>
      <p:pic>
        <p:nvPicPr>
          <p:cNvPr id="152" name="Google Shape;152;p7" descr="A screenshot of a cell phone&#10;&#10;Description automatically generated"/>
          <p:cNvPicPr preferRelativeResize="0">
            <a:picLocks noGrp="1"/>
          </p:cNvPicPr>
          <p:nvPr>
            <p:ph idx="1"/>
          </p:nvPr>
        </p:nvPicPr>
        <p:blipFill rotWithShape="1">
          <a:blip r:embed="rId3">
            <a:alphaModFix/>
          </a:blip>
          <a:srcRect/>
          <a:stretch/>
        </p:blipFill>
        <p:spPr>
          <a:xfrm>
            <a:off x="4734248" y="1252963"/>
            <a:ext cx="7419195" cy="4674091"/>
          </a:xfrm>
          <a:prstGeom prst="rect">
            <a:avLst/>
          </a:prstGeom>
          <a:noFill/>
          <a:ln>
            <a:noFill/>
          </a:ln>
        </p:spPr>
      </p:pic>
      <p:sp>
        <p:nvSpPr>
          <p:cNvPr id="151" name="Google Shape;151;p7"/>
          <p:cNvSpPr txBox="1"/>
          <p:nvPr/>
        </p:nvSpPr>
        <p:spPr>
          <a:xfrm>
            <a:off x="130629" y="2638043"/>
            <a:ext cx="4523667" cy="3415623"/>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chemeClr val="lt1"/>
              </a:buClr>
              <a:buSzPts val="1800"/>
              <a:buFont typeface="Arial" panose="020B0604020202020204" pitchFamily="34" charset="0"/>
              <a:buChar char="•"/>
            </a:pPr>
            <a:r>
              <a:rPr lang="en-US" sz="1600" dirty="0">
                <a:solidFill>
                  <a:schemeClr val="lt1"/>
                </a:solidFill>
                <a:latin typeface="Calibri"/>
                <a:ea typeface="Calibri"/>
                <a:cs typeface="Calibri"/>
                <a:sym typeface="Calibri"/>
              </a:rPr>
              <a:t>T</a:t>
            </a:r>
            <a:r>
              <a:rPr lang="en-US" sz="1600" b="0" i="0" u="none" strike="noStrike" cap="none" dirty="0">
                <a:solidFill>
                  <a:schemeClr val="lt1"/>
                </a:solidFill>
                <a:latin typeface="Calibri"/>
                <a:ea typeface="Calibri"/>
                <a:cs typeface="Calibri"/>
                <a:sym typeface="Calibri"/>
              </a:rPr>
              <a:t>he output layer represents the top 10,000 most frequently occurring vocab words in the Stack Overflow dataset plus four special tokens: padding, beginning of a sentence, end of a sentence, and out of vocabulary. </a:t>
            </a:r>
            <a:endParaRPr sz="1600" dirty="0"/>
          </a:p>
          <a:p>
            <a:pPr marL="285750" marR="0" lvl="0" indent="-285750" algn="l" rtl="0">
              <a:lnSpc>
                <a:spcPct val="90000"/>
              </a:lnSpc>
              <a:spcBef>
                <a:spcPts val="600"/>
              </a:spcBef>
              <a:spcAft>
                <a:spcPts val="0"/>
              </a:spcAft>
              <a:buClr>
                <a:schemeClr val="lt1"/>
              </a:buClr>
              <a:buSzPts val="1800"/>
              <a:buFont typeface="Arial" panose="020B0604020202020204" pitchFamily="34" charset="0"/>
              <a:buChar char="•"/>
            </a:pPr>
            <a:r>
              <a:rPr lang="en-US" sz="1600" b="0" i="0" u="none" strike="noStrike" cap="none" dirty="0">
                <a:solidFill>
                  <a:schemeClr val="lt1"/>
                </a:solidFill>
                <a:latin typeface="Calibri"/>
                <a:ea typeface="Calibri"/>
                <a:cs typeface="Calibri"/>
                <a:sym typeface="Calibri"/>
              </a:rPr>
              <a:t>Accuracy is reported with and without these tokens.</a:t>
            </a:r>
            <a:endParaRPr sz="1600" dirty="0"/>
          </a:p>
          <a:p>
            <a:pPr marL="285750" marR="0" lvl="0" indent="-285750" algn="l" rtl="0">
              <a:lnSpc>
                <a:spcPct val="90000"/>
              </a:lnSpc>
              <a:spcBef>
                <a:spcPts val="600"/>
              </a:spcBef>
              <a:spcAft>
                <a:spcPts val="0"/>
              </a:spcAft>
              <a:buClr>
                <a:schemeClr val="lt1"/>
              </a:buClr>
              <a:buSzPts val="1800"/>
              <a:buFont typeface="Arial" panose="020B0604020202020204" pitchFamily="34" charset="0"/>
              <a:buChar char="•"/>
            </a:pPr>
            <a:r>
              <a:rPr lang="en-US" sz="1600" dirty="0">
                <a:solidFill>
                  <a:schemeClr val="lt1"/>
                </a:solidFill>
                <a:latin typeface="Calibri"/>
                <a:ea typeface="Calibri"/>
                <a:cs typeface="Calibri"/>
                <a:sym typeface="Calibri"/>
              </a:rPr>
              <a:t>The model u</a:t>
            </a:r>
            <a:r>
              <a:rPr lang="en-US" sz="1600" b="0" i="0" u="none" strike="noStrike" cap="none" dirty="0">
                <a:solidFill>
                  <a:schemeClr val="lt1"/>
                </a:solidFill>
                <a:latin typeface="Calibri"/>
                <a:ea typeface="Calibri"/>
                <a:cs typeface="Calibri"/>
                <a:sym typeface="Calibri"/>
              </a:rPr>
              <a:t>ses the Adam optimizer and Sparse Categorical Cross-entropy loss.</a:t>
            </a:r>
            <a:endParaRPr sz="1600" dirty="0"/>
          </a:p>
          <a:p>
            <a:pPr marL="285750" marR="0" lvl="0" indent="-285750" algn="l" rtl="0">
              <a:lnSpc>
                <a:spcPct val="90000"/>
              </a:lnSpc>
              <a:spcBef>
                <a:spcPts val="600"/>
              </a:spcBef>
              <a:spcAft>
                <a:spcPts val="0"/>
              </a:spcAft>
              <a:buClr>
                <a:schemeClr val="lt1"/>
              </a:buClr>
              <a:buSzPts val="1800"/>
              <a:buFont typeface="Arial" panose="020B0604020202020204" pitchFamily="34" charset="0"/>
              <a:buChar char="•"/>
            </a:pPr>
            <a:r>
              <a:rPr lang="en-US" sz="1600" dirty="0">
                <a:solidFill>
                  <a:schemeClr val="lt1"/>
                </a:solidFill>
                <a:latin typeface="Calibri"/>
                <a:ea typeface="Calibri"/>
                <a:cs typeface="Calibri"/>
                <a:sym typeface="Calibri"/>
              </a:rPr>
              <a:t>We c</a:t>
            </a:r>
            <a:r>
              <a:rPr lang="en-US" sz="1600" b="0" i="0" u="none" strike="noStrike" cap="none" dirty="0">
                <a:solidFill>
                  <a:schemeClr val="lt1"/>
                </a:solidFill>
                <a:latin typeface="Calibri"/>
                <a:ea typeface="Calibri"/>
                <a:cs typeface="Calibri"/>
                <a:sym typeface="Calibri"/>
              </a:rPr>
              <a:t>ompare train and validation accuracy at each training round by sampling 10 non-IID client datasets per round, with a max of 5k text samples per client with 20 tokens each, and 20k val samples.</a:t>
            </a:r>
            <a:endParaRPr sz="1600" dirty="0"/>
          </a:p>
        </p:txBody>
      </p:sp>
      <p:sp>
        <p:nvSpPr>
          <p:cNvPr id="153" name="Google Shape;153;p7"/>
          <p:cNvSpPr/>
          <p:nvPr/>
        </p:nvSpPr>
        <p:spPr>
          <a:xfrm>
            <a:off x="-501747" y="6405581"/>
            <a:ext cx="4820529" cy="261610"/>
          </a:xfrm>
          <a:prstGeom prst="rect">
            <a:avLst/>
          </a:prstGeom>
          <a:noFill/>
          <a:ln>
            <a:noFill/>
          </a:ln>
        </p:spPr>
        <p:txBody>
          <a:bodyPr spcFirstLastPara="1" wrap="square" lIns="91425" tIns="45700" rIns="91425" bIns="45700" anchor="t" anchorCtr="0">
            <a:spAutoFit/>
          </a:bodyPr>
          <a:lstStyle/>
          <a:p>
            <a:pPr marL="914400" marR="0" lvl="0" indent="0" algn="l" rtl="0">
              <a:spcBef>
                <a:spcPts val="0"/>
              </a:spcBef>
              <a:spcAft>
                <a:spcPts val="0"/>
              </a:spcAft>
              <a:buNone/>
            </a:pPr>
            <a:r>
              <a:rPr lang="en-US" sz="1100" b="0" i="0" u="sng" strike="noStrike" cap="none">
                <a:solidFill>
                  <a:srgbClr val="0563C1"/>
                </a:solidFill>
                <a:latin typeface="Arial"/>
                <a:ea typeface="Arial"/>
                <a:cs typeface="Arial"/>
                <a:sym typeface="Arial"/>
                <a:hlinkClick r:id="rId4"/>
              </a:rPr>
              <a:t>https://colah.github.io/posts/2015-08-Understanding-LSTMs/</a:t>
            </a:r>
            <a:endParaRPr sz="1100" b="0" i="0" u="none" strike="noStrike" cap="none">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E603FF2-6A49-EE46-B9B3-7589F25A4C46}"/>
              </a:ext>
            </a:extLst>
          </p:cNvPr>
          <p:cNvSpPr txBox="1"/>
          <p:nvPr/>
        </p:nvSpPr>
        <p:spPr>
          <a:xfrm>
            <a:off x="6793350" y="623392"/>
            <a:ext cx="3300990"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Large Network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9"/>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9"/>
          <p:cNvSpPr txBox="1">
            <a:spLocks noGrp="1"/>
          </p:cNvSpPr>
          <p:nvPr>
            <p:ph type="title"/>
          </p:nvPr>
        </p:nvSpPr>
        <p:spPr>
          <a:xfrm>
            <a:off x="643468" y="370168"/>
            <a:ext cx="3363974" cy="160706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bg1"/>
                </a:solidFill>
              </a:rPr>
              <a:t>Experiments &amp; Results: Pretrained Models</a:t>
            </a:r>
            <a:endParaRPr dirty="0">
              <a:solidFill>
                <a:schemeClr val="bg1"/>
              </a:solidFill>
            </a:endParaRPr>
          </a:p>
        </p:txBody>
      </p:sp>
      <p:sp>
        <p:nvSpPr>
          <p:cNvPr id="172" name="Google Shape;172;p9"/>
          <p:cNvSpPr txBox="1">
            <a:spLocks noGrp="1"/>
          </p:cNvSpPr>
          <p:nvPr>
            <p:ph idx="1"/>
          </p:nvPr>
        </p:nvSpPr>
        <p:spPr>
          <a:xfrm>
            <a:off x="140677" y="2342620"/>
            <a:ext cx="4513619" cy="341562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Model centrally pretrained using (a) Shakespeare Data and (b) Stack Overflow data</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Pretrained model, fine-tuned in federated style using Stack Overflow data (distinct samples)</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Central pretraining outperforms no pretraining for both cases</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Central pretraining using SO outperforms SP</a:t>
            </a:r>
            <a:endParaRPr dirty="0">
              <a:solidFill>
                <a:schemeClr val="bg1"/>
              </a:solidFill>
            </a:endParaRPr>
          </a:p>
          <a:p>
            <a:pPr marL="228600" lvl="0" indent="-228600" algn="l" rtl="0">
              <a:lnSpc>
                <a:spcPct val="90000"/>
              </a:lnSpc>
              <a:spcBef>
                <a:spcPts val="1000"/>
              </a:spcBef>
              <a:spcAft>
                <a:spcPts val="0"/>
              </a:spcAft>
              <a:buClr>
                <a:schemeClr val="lt1"/>
              </a:buClr>
              <a:buSzPts val="2000"/>
              <a:buChar char="•"/>
            </a:pPr>
            <a:r>
              <a:rPr lang="en-US" sz="2000" dirty="0">
                <a:solidFill>
                  <a:schemeClr val="bg1"/>
                </a:solidFill>
              </a:rPr>
              <a:t>Downstream fine-tuning adds value for SP based pretraining, but not for SO based fine-tuning</a:t>
            </a:r>
            <a:endParaRPr dirty="0">
              <a:solidFill>
                <a:schemeClr val="bg1"/>
              </a:solidFill>
            </a:endParaRPr>
          </a:p>
        </p:txBody>
      </p:sp>
      <p:pic>
        <p:nvPicPr>
          <p:cNvPr id="173" name="Google Shape;173;p9" descr="A picture containing screenshot&#10;&#10;Description automatically generated"/>
          <p:cNvPicPr preferRelativeResize="0"/>
          <p:nvPr/>
        </p:nvPicPr>
        <p:blipFill rotWithShape="1">
          <a:blip r:embed="rId3">
            <a:alphaModFix/>
          </a:blip>
          <a:srcRect l="7002" t="9406" r="3890" b="1"/>
          <a:stretch/>
        </p:blipFill>
        <p:spPr>
          <a:xfrm>
            <a:off x="5107929" y="1367846"/>
            <a:ext cx="6721362" cy="5125036"/>
          </a:xfrm>
          <a:prstGeom prst="rect">
            <a:avLst/>
          </a:prstGeom>
          <a:noFill/>
          <a:ln>
            <a:noFill/>
          </a:ln>
        </p:spPr>
      </p:pic>
      <p:sp>
        <p:nvSpPr>
          <p:cNvPr id="6" name="TextBox 5">
            <a:extLst>
              <a:ext uri="{FF2B5EF4-FFF2-40B4-BE49-F238E27FC236}">
                <a16:creationId xmlns:a16="http://schemas.microsoft.com/office/drawing/2014/main" id="{A04D225A-AE33-AD4F-927C-542B69B0D148}"/>
              </a:ext>
            </a:extLst>
          </p:cNvPr>
          <p:cNvSpPr txBox="1"/>
          <p:nvPr/>
        </p:nvSpPr>
        <p:spPr>
          <a:xfrm>
            <a:off x="5017260" y="835144"/>
            <a:ext cx="6902700"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Train and Validation Accuracy by Epoch: Small Network Full Model Pretraining</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TotalTime>
  <Words>1653</Words>
  <Application>Microsoft Macintosh PowerPoint</Application>
  <PresentationFormat>Widescreen</PresentationFormat>
  <Paragraphs>123</Paragraphs>
  <Slides>19</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Calibri Light</vt:lpstr>
      <vt:lpstr>Office Theme</vt:lpstr>
      <vt:lpstr>1_Office Theme</vt:lpstr>
      <vt:lpstr>Your Data, Your Rules: Pretraining Federated Text Models</vt:lpstr>
      <vt:lpstr>Federated Learning</vt:lpstr>
      <vt:lpstr>Transfer Learning</vt:lpstr>
      <vt:lpstr>Related Work</vt:lpstr>
      <vt:lpstr>Problem Formulation: Pretrained Federated Models for Text</vt:lpstr>
      <vt:lpstr>Methods</vt:lpstr>
      <vt:lpstr>Experiments &amp; Results: Deep vs Wide</vt:lpstr>
      <vt:lpstr>Model Architecture</vt:lpstr>
      <vt:lpstr>Experiments &amp; Results: Pretrained Models</vt:lpstr>
      <vt:lpstr>Word Embeddings</vt:lpstr>
      <vt:lpstr>Word Embeddings: Dimensionality Reduction Algorithm with PCA and Post-Processing </vt:lpstr>
      <vt:lpstr>PowerPoint Presentation</vt:lpstr>
      <vt:lpstr>Word Embeddings: Pretrained Embeddings</vt:lpstr>
      <vt:lpstr>Experiments &amp; Results: Pretrained Word Embeddings</vt:lpstr>
      <vt:lpstr>Experiments &amp; Results: Pretrained Word Embeddings contd.</vt:lpstr>
      <vt:lpstr>Experiments &amp; Results: Pretrained Model + Pretrained Word Embeddings</vt:lpstr>
      <vt:lpstr>Experiments &amp; Results: Pretrained Word Embeddings contd.</vt:lpstr>
      <vt:lpstr>Conclusions and Future Work.</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Data, Your Rules: Pretraining Federated Text Models</dc:title>
  <dc:creator>Arjun Singh</dc:creator>
  <cp:lastModifiedBy>Microsoft Office User</cp:lastModifiedBy>
  <cp:revision>37</cp:revision>
  <dcterms:created xsi:type="dcterms:W3CDTF">2020-03-08T22:56:06Z</dcterms:created>
  <dcterms:modified xsi:type="dcterms:W3CDTF">2020-03-12T00:09:08Z</dcterms:modified>
</cp:coreProperties>
</file>